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1"/>
  </p:notesMasterIdLst>
  <p:sldIdLst>
    <p:sldId id="256" r:id="rId2"/>
    <p:sldId id="329" r:id="rId3"/>
    <p:sldId id="330" r:id="rId4"/>
    <p:sldId id="331" r:id="rId5"/>
    <p:sldId id="337" r:id="rId6"/>
    <p:sldId id="338" r:id="rId7"/>
    <p:sldId id="333" r:id="rId8"/>
    <p:sldId id="334" r:id="rId9"/>
    <p:sldId id="335" r:id="rId10"/>
    <p:sldId id="336" r:id="rId11"/>
    <p:sldId id="266" r:id="rId12"/>
    <p:sldId id="328" r:id="rId13"/>
    <p:sldId id="270" r:id="rId14"/>
    <p:sldId id="339" r:id="rId15"/>
    <p:sldId id="350" r:id="rId16"/>
    <p:sldId id="343" r:id="rId17"/>
    <p:sldId id="344" r:id="rId18"/>
    <p:sldId id="345" r:id="rId19"/>
    <p:sldId id="347" r:id="rId20"/>
    <p:sldId id="348" r:id="rId21"/>
    <p:sldId id="349" r:id="rId22"/>
    <p:sldId id="284" r:id="rId23"/>
    <p:sldId id="298" r:id="rId24"/>
    <p:sldId id="300" r:id="rId25"/>
    <p:sldId id="301" r:id="rId26"/>
    <p:sldId id="302" r:id="rId27"/>
    <p:sldId id="303" r:id="rId28"/>
    <p:sldId id="304" r:id="rId29"/>
    <p:sldId id="305" r:id="rId30"/>
    <p:sldId id="306" r:id="rId31"/>
    <p:sldId id="307" r:id="rId32"/>
    <p:sldId id="308" r:id="rId33"/>
    <p:sldId id="342" r:id="rId34"/>
    <p:sldId id="309" r:id="rId35"/>
    <p:sldId id="293" r:id="rId36"/>
    <p:sldId id="282" r:id="rId37"/>
    <p:sldId id="273" r:id="rId38"/>
    <p:sldId id="326" r:id="rId39"/>
    <p:sldId id="327" r:id="rId40"/>
    <p:sldId id="267" r:id="rId41"/>
    <p:sldId id="268" r:id="rId42"/>
    <p:sldId id="292" r:id="rId43"/>
    <p:sldId id="355" r:id="rId44"/>
    <p:sldId id="356" r:id="rId45"/>
    <p:sldId id="357" r:id="rId46"/>
    <p:sldId id="353" r:id="rId47"/>
    <p:sldId id="275" r:id="rId48"/>
    <p:sldId id="286" r:id="rId49"/>
    <p:sldId id="285" r:id="rId50"/>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50" d="100"/>
          <a:sy n="150" d="100"/>
        </p:scale>
        <p:origin x="-80" y="-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notesMaster" Target="notesMasters/notesMaster1.xml"/><Relationship Id="rId52" Type="http://schemas.openxmlformats.org/officeDocument/2006/relationships/printerSettings" Target="printerSettings/printerSettings1.bin"/><Relationship Id="rId53" Type="http://schemas.openxmlformats.org/officeDocument/2006/relationships/presProps" Target="presProps.xml"/><Relationship Id="rId54" Type="http://schemas.openxmlformats.org/officeDocument/2006/relationships/viewProps" Target="viewProps.xml"/><Relationship Id="rId55" Type="http://schemas.openxmlformats.org/officeDocument/2006/relationships/theme" Target="theme/theme1.xml"/><Relationship Id="rId56"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1E91CB-C6A6-E745-8EB5-73260FF67DB0}" type="datetimeFigureOut">
              <a:rPr lang="fr-FR" smtClean="0"/>
              <a:t>01/02/2015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61B94D-E83F-894E-88A7-8FF0D43D6B1E}" type="slidenum">
              <a:rPr lang="fr-FR" smtClean="0"/>
              <a:t>‹#›</a:t>
            </a:fld>
            <a:endParaRPr lang="fr-FR"/>
          </a:p>
        </p:txBody>
      </p:sp>
    </p:spTree>
    <p:extLst>
      <p:ext uri="{BB962C8B-B14F-4D97-AF65-F5344CB8AC3E}">
        <p14:creationId xmlns:p14="http://schemas.microsoft.com/office/powerpoint/2010/main" val="15198838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661B94D-E83F-894E-88A7-8FF0D43D6B1E}" type="slidenum">
              <a:rPr lang="fr-FR" smtClean="0"/>
              <a:t>13</a:t>
            </a:fld>
            <a:endParaRPr lang="fr-FR"/>
          </a:p>
        </p:txBody>
      </p:sp>
    </p:spTree>
    <p:extLst>
      <p:ext uri="{BB962C8B-B14F-4D97-AF65-F5344CB8AC3E}">
        <p14:creationId xmlns:p14="http://schemas.microsoft.com/office/powerpoint/2010/main" val="3739966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C202A90-1BEC-934C-8005-58D0DF14391C}" type="datetimeFigureOut">
              <a:rPr lang="fr-FR" smtClean="0"/>
              <a:t>01/02/2015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9C64BA-73B3-E148-AF4E-AC777184A572}" type="slidenum">
              <a:rPr lang="fr-FR" smtClean="0"/>
              <a:t>‹#›</a:t>
            </a:fld>
            <a:endParaRPr lang="fr-FR"/>
          </a:p>
        </p:txBody>
      </p:sp>
    </p:spTree>
    <p:extLst>
      <p:ext uri="{BB962C8B-B14F-4D97-AF65-F5344CB8AC3E}">
        <p14:creationId xmlns:p14="http://schemas.microsoft.com/office/powerpoint/2010/main" val="2808534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202A90-1BEC-934C-8005-58D0DF14391C}" type="datetimeFigureOut">
              <a:rPr lang="fr-FR" smtClean="0"/>
              <a:t>01/02/2015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9C64BA-73B3-E148-AF4E-AC777184A572}" type="slidenum">
              <a:rPr lang="fr-FR" smtClean="0"/>
              <a:t>‹#›</a:t>
            </a:fld>
            <a:endParaRPr lang="fr-FR"/>
          </a:p>
        </p:txBody>
      </p:sp>
    </p:spTree>
    <p:extLst>
      <p:ext uri="{BB962C8B-B14F-4D97-AF65-F5344CB8AC3E}">
        <p14:creationId xmlns:p14="http://schemas.microsoft.com/office/powerpoint/2010/main" val="2980127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202A90-1BEC-934C-8005-58D0DF14391C}" type="datetimeFigureOut">
              <a:rPr lang="fr-FR" smtClean="0"/>
              <a:t>01/02/2015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9C64BA-73B3-E148-AF4E-AC777184A572}" type="slidenum">
              <a:rPr lang="fr-FR" smtClean="0"/>
              <a:t>‹#›</a:t>
            </a:fld>
            <a:endParaRPr lang="fr-FR"/>
          </a:p>
        </p:txBody>
      </p:sp>
    </p:spTree>
    <p:extLst>
      <p:ext uri="{BB962C8B-B14F-4D97-AF65-F5344CB8AC3E}">
        <p14:creationId xmlns:p14="http://schemas.microsoft.com/office/powerpoint/2010/main" val="3500172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202A90-1BEC-934C-8005-58D0DF14391C}" type="datetimeFigureOut">
              <a:rPr lang="fr-FR" smtClean="0"/>
              <a:t>01/02/2015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9C64BA-73B3-E148-AF4E-AC777184A572}" type="slidenum">
              <a:rPr lang="fr-FR" smtClean="0"/>
              <a:t>‹#›</a:t>
            </a:fld>
            <a:endParaRPr lang="fr-FR"/>
          </a:p>
        </p:txBody>
      </p:sp>
    </p:spTree>
    <p:extLst>
      <p:ext uri="{BB962C8B-B14F-4D97-AF65-F5344CB8AC3E}">
        <p14:creationId xmlns:p14="http://schemas.microsoft.com/office/powerpoint/2010/main" val="459906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C202A90-1BEC-934C-8005-58D0DF14391C}" type="datetimeFigureOut">
              <a:rPr lang="fr-FR" smtClean="0"/>
              <a:t>01/02/2015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9C64BA-73B3-E148-AF4E-AC777184A572}" type="slidenum">
              <a:rPr lang="fr-FR" smtClean="0"/>
              <a:t>‹#›</a:t>
            </a:fld>
            <a:endParaRPr lang="fr-FR"/>
          </a:p>
        </p:txBody>
      </p:sp>
    </p:spTree>
    <p:extLst>
      <p:ext uri="{BB962C8B-B14F-4D97-AF65-F5344CB8AC3E}">
        <p14:creationId xmlns:p14="http://schemas.microsoft.com/office/powerpoint/2010/main" val="1860699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C202A90-1BEC-934C-8005-58D0DF14391C}" type="datetimeFigureOut">
              <a:rPr lang="fr-FR" smtClean="0"/>
              <a:t>01/02/2015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F9C64BA-73B3-E148-AF4E-AC777184A572}" type="slidenum">
              <a:rPr lang="fr-FR" smtClean="0"/>
              <a:t>‹#›</a:t>
            </a:fld>
            <a:endParaRPr lang="fr-FR"/>
          </a:p>
        </p:txBody>
      </p:sp>
    </p:spTree>
    <p:extLst>
      <p:ext uri="{BB962C8B-B14F-4D97-AF65-F5344CB8AC3E}">
        <p14:creationId xmlns:p14="http://schemas.microsoft.com/office/powerpoint/2010/main" val="2918263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C202A90-1BEC-934C-8005-58D0DF14391C}" type="datetimeFigureOut">
              <a:rPr lang="fr-FR" smtClean="0"/>
              <a:t>01/02/2015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F9C64BA-73B3-E148-AF4E-AC777184A572}" type="slidenum">
              <a:rPr lang="fr-FR" smtClean="0"/>
              <a:t>‹#›</a:t>
            </a:fld>
            <a:endParaRPr lang="fr-FR"/>
          </a:p>
        </p:txBody>
      </p:sp>
    </p:spTree>
    <p:extLst>
      <p:ext uri="{BB962C8B-B14F-4D97-AF65-F5344CB8AC3E}">
        <p14:creationId xmlns:p14="http://schemas.microsoft.com/office/powerpoint/2010/main" val="1060763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DC202A90-1BEC-934C-8005-58D0DF14391C}" type="datetimeFigureOut">
              <a:rPr lang="fr-FR" smtClean="0"/>
              <a:t>01/02/2015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F9C64BA-73B3-E148-AF4E-AC777184A572}" type="slidenum">
              <a:rPr lang="fr-FR" smtClean="0"/>
              <a:t>‹#›</a:t>
            </a:fld>
            <a:endParaRPr lang="fr-FR"/>
          </a:p>
        </p:txBody>
      </p:sp>
    </p:spTree>
    <p:extLst>
      <p:ext uri="{BB962C8B-B14F-4D97-AF65-F5344CB8AC3E}">
        <p14:creationId xmlns:p14="http://schemas.microsoft.com/office/powerpoint/2010/main" val="3622280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C202A90-1BEC-934C-8005-58D0DF14391C}" type="datetimeFigureOut">
              <a:rPr lang="fr-FR" smtClean="0"/>
              <a:t>01/02/2015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F9C64BA-73B3-E148-AF4E-AC777184A572}" type="slidenum">
              <a:rPr lang="fr-FR" smtClean="0"/>
              <a:t>‹#›</a:t>
            </a:fld>
            <a:endParaRPr lang="fr-FR"/>
          </a:p>
        </p:txBody>
      </p:sp>
    </p:spTree>
    <p:extLst>
      <p:ext uri="{BB962C8B-B14F-4D97-AF65-F5344CB8AC3E}">
        <p14:creationId xmlns:p14="http://schemas.microsoft.com/office/powerpoint/2010/main" val="126697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202A90-1BEC-934C-8005-58D0DF14391C}" type="datetimeFigureOut">
              <a:rPr lang="fr-FR" smtClean="0"/>
              <a:t>01/02/2015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F9C64BA-73B3-E148-AF4E-AC777184A572}" type="slidenum">
              <a:rPr lang="fr-FR" smtClean="0"/>
              <a:t>‹#›</a:t>
            </a:fld>
            <a:endParaRPr lang="fr-FR"/>
          </a:p>
        </p:txBody>
      </p:sp>
    </p:spTree>
    <p:extLst>
      <p:ext uri="{BB962C8B-B14F-4D97-AF65-F5344CB8AC3E}">
        <p14:creationId xmlns:p14="http://schemas.microsoft.com/office/powerpoint/2010/main" val="1724601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202A90-1BEC-934C-8005-58D0DF14391C}" type="datetimeFigureOut">
              <a:rPr lang="fr-FR" smtClean="0"/>
              <a:t>01/02/2015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F9C64BA-73B3-E148-AF4E-AC777184A572}" type="slidenum">
              <a:rPr lang="fr-FR" smtClean="0"/>
              <a:t>‹#›</a:t>
            </a:fld>
            <a:endParaRPr lang="fr-FR"/>
          </a:p>
        </p:txBody>
      </p:sp>
    </p:spTree>
    <p:extLst>
      <p:ext uri="{BB962C8B-B14F-4D97-AF65-F5344CB8AC3E}">
        <p14:creationId xmlns:p14="http://schemas.microsoft.com/office/powerpoint/2010/main" val="2276801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202A90-1BEC-934C-8005-58D0DF14391C}" type="datetimeFigureOut">
              <a:rPr lang="fr-FR" smtClean="0"/>
              <a:t>01/02/2015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9C64BA-73B3-E148-AF4E-AC777184A572}" type="slidenum">
              <a:rPr lang="fr-FR" smtClean="0"/>
              <a:t>‹#›</a:t>
            </a:fld>
            <a:endParaRPr lang="fr-FR"/>
          </a:p>
        </p:txBody>
      </p:sp>
    </p:spTree>
    <p:extLst>
      <p:ext uri="{BB962C8B-B14F-4D97-AF65-F5344CB8AC3E}">
        <p14:creationId xmlns:p14="http://schemas.microsoft.com/office/powerpoint/2010/main" val="1451848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6.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jp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jpe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gi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435483"/>
            <a:ext cx="2318818" cy="2169262"/>
          </a:xfrm>
        </p:spPr>
        <p:txBody>
          <a:bodyPr>
            <a:noAutofit/>
          </a:bodyPr>
          <a:lstStyle/>
          <a:p>
            <a:r>
              <a:rPr lang="fr-FR" sz="3200" dirty="0" smtClean="0">
                <a:solidFill>
                  <a:srgbClr val="660066"/>
                </a:solidFill>
              </a:rPr>
              <a:t>Le libéralisme </a:t>
            </a:r>
            <a:br>
              <a:rPr lang="fr-FR" sz="3200" dirty="0" smtClean="0">
                <a:solidFill>
                  <a:srgbClr val="660066"/>
                </a:solidFill>
              </a:rPr>
            </a:br>
            <a:r>
              <a:rPr lang="fr-FR" sz="3200" dirty="0" smtClean="0">
                <a:solidFill>
                  <a:srgbClr val="660066"/>
                </a:solidFill>
              </a:rPr>
              <a:t>économique</a:t>
            </a:r>
            <a:endParaRPr lang="fr-FR" sz="3200" dirty="0">
              <a:solidFill>
                <a:srgbClr val="660066"/>
              </a:solidFill>
            </a:endParaRPr>
          </a:p>
        </p:txBody>
      </p:sp>
      <p:sp>
        <p:nvSpPr>
          <p:cNvPr id="3" name="Sous-titre 2"/>
          <p:cNvSpPr>
            <a:spLocks noGrp="1"/>
          </p:cNvSpPr>
          <p:nvPr>
            <p:ph type="subTitle" idx="1"/>
          </p:nvPr>
        </p:nvSpPr>
        <p:spPr>
          <a:xfrm>
            <a:off x="1301396" y="787026"/>
            <a:ext cx="6400800" cy="895599"/>
          </a:xfrm>
        </p:spPr>
        <p:txBody>
          <a:bodyPr/>
          <a:lstStyle/>
          <a:p>
            <a:r>
              <a:rPr lang="fr-FR" sz="4000" dirty="0" smtClean="0"/>
              <a:t>Michel Leter</a:t>
            </a:r>
          </a:p>
          <a:p>
            <a:endParaRPr lang="fr-FR" dirty="0"/>
          </a:p>
        </p:txBody>
      </p:sp>
      <p:pic>
        <p:nvPicPr>
          <p:cNvPr id="4" name="Image 3" descr="Logo_Institut_Copp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04618" y="5510264"/>
            <a:ext cx="2857500" cy="876300"/>
          </a:xfrm>
          <a:prstGeom prst="rect">
            <a:avLst/>
          </a:prstGeom>
        </p:spPr>
      </p:pic>
      <p:pic>
        <p:nvPicPr>
          <p:cNvPr id="7" name="Image 6" descr="Ronald Reagan.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52800" y="1752600"/>
            <a:ext cx="2425700" cy="3352800"/>
          </a:xfrm>
          <a:prstGeom prst="rect">
            <a:avLst/>
          </a:prstGeom>
        </p:spPr>
      </p:pic>
      <p:sp>
        <p:nvSpPr>
          <p:cNvPr id="8" name="ZoneTexte 7"/>
          <p:cNvSpPr txBox="1"/>
          <p:nvPr/>
        </p:nvSpPr>
        <p:spPr>
          <a:xfrm>
            <a:off x="6228300" y="3043297"/>
            <a:ext cx="2613444" cy="2062103"/>
          </a:xfrm>
          <a:prstGeom prst="rect">
            <a:avLst/>
          </a:prstGeom>
          <a:noFill/>
        </p:spPr>
        <p:txBody>
          <a:bodyPr wrap="square" rtlCol="0">
            <a:spAutoFit/>
          </a:bodyPr>
          <a:lstStyle/>
          <a:p>
            <a:r>
              <a:rPr lang="fr-FR" sz="3200" dirty="0">
                <a:solidFill>
                  <a:srgbClr val="660066"/>
                </a:solidFill>
              </a:rPr>
              <a:t>est-il un </a:t>
            </a:r>
            <a:br>
              <a:rPr lang="fr-FR" sz="3200" dirty="0">
                <a:solidFill>
                  <a:srgbClr val="660066"/>
                </a:solidFill>
              </a:rPr>
            </a:br>
            <a:r>
              <a:rPr lang="fr-FR" sz="3200" dirty="0">
                <a:solidFill>
                  <a:srgbClr val="660066"/>
                </a:solidFill>
              </a:rPr>
              <a:t>produit d’importation anglo-saxon ?</a:t>
            </a:r>
          </a:p>
        </p:txBody>
      </p:sp>
    </p:spTree>
    <p:extLst>
      <p:ext uri="{BB962C8B-B14F-4D97-AF65-F5344CB8AC3E}">
        <p14:creationId xmlns:p14="http://schemas.microsoft.com/office/powerpoint/2010/main" val="52844428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Ecrits économiques de Voltaire.jpeg"/>
          <p:cNvPicPr>
            <a:picLocks noGrp="1" noChangeAspect="1"/>
          </p:cNvPicPr>
          <p:nvPr>
            <p:ph idx="1"/>
          </p:nvPr>
        </p:nvPicPr>
        <p:blipFill>
          <a:blip r:embed="rId2">
            <a:extLst>
              <a:ext uri="{28A0092B-C50C-407E-A947-70E740481C1C}">
                <a14:useLocalDpi xmlns:a14="http://schemas.microsoft.com/office/drawing/2010/main" val="0"/>
              </a:ext>
            </a:extLst>
          </a:blip>
          <a:srcRect l="-59912" r="-59912"/>
          <a:stretch>
            <a:fillRect/>
          </a:stretch>
        </p:blipFill>
        <p:spPr>
          <a:xfrm>
            <a:off x="0" y="236227"/>
            <a:ext cx="9144000" cy="6230519"/>
          </a:xfrm>
        </p:spPr>
      </p:pic>
    </p:spTree>
    <p:extLst>
      <p:ext uri="{BB962C8B-B14F-4D97-AF65-F5344CB8AC3E}">
        <p14:creationId xmlns:p14="http://schemas.microsoft.com/office/powerpoint/2010/main" val="29478300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Ronald Reagan</a:t>
            </a:r>
            <a:br>
              <a:rPr lang="fr-FR" dirty="0" smtClean="0"/>
            </a:br>
            <a:r>
              <a:rPr lang="fr-FR" dirty="0" smtClean="0"/>
              <a:t>(1911-2004)</a:t>
            </a:r>
            <a:endParaRPr lang="fr-FR" dirty="0"/>
          </a:p>
        </p:txBody>
      </p:sp>
      <p:pic>
        <p:nvPicPr>
          <p:cNvPr id="4" name="Espace réservé du contenu 3" descr="Ronald Reagan.jpeg"/>
          <p:cNvPicPr>
            <a:picLocks noGrp="1" noChangeAspect="1"/>
          </p:cNvPicPr>
          <p:nvPr>
            <p:ph idx="1"/>
          </p:nvPr>
        </p:nvPicPr>
        <p:blipFill>
          <a:blip r:embed="rId2">
            <a:extLst>
              <a:ext uri="{28A0092B-C50C-407E-A947-70E740481C1C}">
                <a14:useLocalDpi xmlns:a14="http://schemas.microsoft.com/office/drawing/2010/main" val="0"/>
              </a:ext>
            </a:extLst>
          </a:blip>
          <a:srcRect l="-75663" r="-75663"/>
          <a:stretch>
            <a:fillRect/>
          </a:stretch>
        </p:blipFill>
        <p:spPr>
          <a:xfrm>
            <a:off x="457200" y="1772187"/>
            <a:ext cx="8229600" cy="4525963"/>
          </a:xfrm>
        </p:spPr>
      </p:pic>
    </p:spTree>
    <p:extLst>
      <p:ext uri="{BB962C8B-B14F-4D97-AF65-F5344CB8AC3E}">
        <p14:creationId xmlns:p14="http://schemas.microsoft.com/office/powerpoint/2010/main" val="34650951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80">
                                          <p:stCondLst>
                                            <p:cond delay="0"/>
                                          </p:stCondLst>
                                        </p:cTn>
                                        <p:tgtEl>
                                          <p:spTgt spid="2"/>
                                        </p:tgtEl>
                                      </p:cBhvr>
                                    </p:animEffect>
                                    <p:anim calcmode="lin" valueType="num">
                                      <p:cBhvr>
                                        <p:cTn id="13"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tgtEl>
                                      </p:cBhvr>
                                      <p:to x="100000" y="60000"/>
                                    </p:animScale>
                                    <p:animScale>
                                      <p:cBhvr>
                                        <p:cTn id="19" dur="166" decel="50000">
                                          <p:stCondLst>
                                            <p:cond delay="676"/>
                                          </p:stCondLst>
                                        </p:cTn>
                                        <p:tgtEl>
                                          <p:spTgt spid="2"/>
                                        </p:tgtEl>
                                      </p:cBhvr>
                                      <p:to x="100000" y="100000"/>
                                    </p:animScale>
                                    <p:animScale>
                                      <p:cBhvr>
                                        <p:cTn id="20" dur="26">
                                          <p:stCondLst>
                                            <p:cond delay="1312"/>
                                          </p:stCondLst>
                                        </p:cTn>
                                        <p:tgtEl>
                                          <p:spTgt spid="2"/>
                                        </p:tgtEl>
                                      </p:cBhvr>
                                      <p:to x="100000" y="80000"/>
                                    </p:animScale>
                                    <p:animScale>
                                      <p:cBhvr>
                                        <p:cTn id="21" dur="166" decel="50000">
                                          <p:stCondLst>
                                            <p:cond delay="1338"/>
                                          </p:stCondLst>
                                        </p:cTn>
                                        <p:tgtEl>
                                          <p:spTgt spid="2"/>
                                        </p:tgtEl>
                                      </p:cBhvr>
                                      <p:to x="100000" y="100000"/>
                                    </p:animScale>
                                    <p:animScale>
                                      <p:cBhvr>
                                        <p:cTn id="22" dur="26">
                                          <p:stCondLst>
                                            <p:cond delay="1642"/>
                                          </p:stCondLst>
                                        </p:cTn>
                                        <p:tgtEl>
                                          <p:spTgt spid="2"/>
                                        </p:tgtEl>
                                      </p:cBhvr>
                                      <p:to x="100000" y="90000"/>
                                    </p:animScale>
                                    <p:animScale>
                                      <p:cBhvr>
                                        <p:cTn id="23" dur="166" decel="50000">
                                          <p:stCondLst>
                                            <p:cond delay="1668"/>
                                          </p:stCondLst>
                                        </p:cTn>
                                        <p:tgtEl>
                                          <p:spTgt spid="2"/>
                                        </p:tgtEl>
                                      </p:cBhvr>
                                      <p:to x="100000" y="100000"/>
                                    </p:animScale>
                                    <p:animScale>
                                      <p:cBhvr>
                                        <p:cTn id="24" dur="26">
                                          <p:stCondLst>
                                            <p:cond delay="1808"/>
                                          </p:stCondLst>
                                        </p:cTn>
                                        <p:tgtEl>
                                          <p:spTgt spid="2"/>
                                        </p:tgtEl>
                                      </p:cBhvr>
                                      <p:to x="100000" y="95000"/>
                                    </p:animScale>
                                    <p:animScale>
                                      <p:cBhvr>
                                        <p:cTn id="25"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dirty="0"/>
              <a:t>Reagan dans un entretien avec le magazine </a:t>
            </a:r>
            <a:r>
              <a:rPr lang="fr-FR" sz="2400" i="1" dirty="0" err="1"/>
              <a:t>Reason</a:t>
            </a:r>
            <a:r>
              <a:rPr lang="fr-FR" sz="2400" dirty="0"/>
              <a:t> </a:t>
            </a:r>
            <a:r>
              <a:rPr lang="fr-FR" sz="2400" dirty="0" smtClean="0"/>
              <a:t/>
            </a:r>
            <a:br>
              <a:rPr lang="fr-FR" sz="2400" dirty="0" smtClean="0"/>
            </a:br>
            <a:r>
              <a:rPr lang="fr-FR" sz="2400" dirty="0" smtClean="0"/>
              <a:t>en </a:t>
            </a:r>
            <a:r>
              <a:rPr lang="fr-FR" sz="2400" dirty="0"/>
              <a:t>1975, alors qu’il était gouverneur de Californie</a:t>
            </a:r>
          </a:p>
        </p:txBody>
      </p:sp>
      <p:sp>
        <p:nvSpPr>
          <p:cNvPr id="3" name="Espace réservé du contenu 2"/>
          <p:cNvSpPr>
            <a:spLocks noGrp="1"/>
          </p:cNvSpPr>
          <p:nvPr>
            <p:ph idx="1"/>
          </p:nvPr>
        </p:nvSpPr>
        <p:spPr/>
        <p:txBody>
          <a:bodyPr/>
          <a:lstStyle/>
          <a:p>
            <a:pPr marL="0" indent="0">
              <a:buNone/>
            </a:pPr>
            <a:r>
              <a:rPr lang="fr-FR" i="1" dirty="0" smtClean="0"/>
              <a:t>«</a:t>
            </a:r>
            <a:r>
              <a:rPr lang="fr-FR" i="1" dirty="0"/>
              <a:t> </a:t>
            </a:r>
            <a:r>
              <a:rPr lang="fr-FR" i="1" dirty="0" err="1"/>
              <a:t>I’m</a:t>
            </a:r>
            <a:r>
              <a:rPr lang="fr-FR" i="1" dirty="0"/>
              <a:t> an </a:t>
            </a:r>
            <a:r>
              <a:rPr lang="fr-FR" i="1" dirty="0" err="1"/>
              <a:t>inveterate</a:t>
            </a:r>
            <a:r>
              <a:rPr lang="fr-FR" i="1" dirty="0"/>
              <a:t> </a:t>
            </a:r>
            <a:r>
              <a:rPr lang="fr-FR" i="1" dirty="0" err="1"/>
              <a:t>reader</a:t>
            </a:r>
            <a:r>
              <a:rPr lang="fr-FR" i="1" dirty="0"/>
              <a:t>. Bastiat and </a:t>
            </a:r>
            <a:r>
              <a:rPr lang="fr-FR" i="1" dirty="0" err="1"/>
              <a:t>von</a:t>
            </a:r>
            <a:r>
              <a:rPr lang="fr-FR" i="1" dirty="0"/>
              <a:t> Mises, and Hayek and Hazlitt. </a:t>
            </a:r>
            <a:r>
              <a:rPr lang="fr-FR" i="1" dirty="0" err="1"/>
              <a:t>I’m</a:t>
            </a:r>
            <a:r>
              <a:rPr lang="fr-FR" i="1" dirty="0"/>
              <a:t> one for the </a:t>
            </a:r>
            <a:r>
              <a:rPr lang="fr-FR" i="1" dirty="0" err="1"/>
              <a:t>classical</a:t>
            </a:r>
            <a:r>
              <a:rPr lang="fr-FR" i="1" dirty="0"/>
              <a:t> </a:t>
            </a:r>
            <a:r>
              <a:rPr lang="fr-FR" i="1" dirty="0" err="1"/>
              <a:t>economists</a:t>
            </a:r>
            <a:r>
              <a:rPr lang="fr-FR" i="1" dirty="0"/>
              <a:t>… »</a:t>
            </a:r>
            <a:endParaRPr lang="fr-FR" dirty="0"/>
          </a:p>
          <a:p>
            <a:endParaRPr lang="fr-FR" dirty="0"/>
          </a:p>
        </p:txBody>
      </p:sp>
    </p:spTree>
    <p:extLst>
      <p:ext uri="{BB962C8B-B14F-4D97-AF65-F5344CB8AC3E}">
        <p14:creationId xmlns:p14="http://schemas.microsoft.com/office/powerpoint/2010/main" val="727928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Henry Hazlitt</a:t>
            </a:r>
            <a:br>
              <a:rPr lang="fr-FR" dirty="0" smtClean="0"/>
            </a:br>
            <a:r>
              <a:rPr lang="fr-FR" dirty="0" smtClean="0"/>
              <a:t>(1894-1993)</a:t>
            </a:r>
            <a:endParaRPr lang="fr-FR" dirty="0"/>
          </a:p>
        </p:txBody>
      </p:sp>
      <p:pic>
        <p:nvPicPr>
          <p:cNvPr id="4" name="Espace réservé du contenu 3" descr="Henry_hazlitt.jpg"/>
          <p:cNvPicPr>
            <a:picLocks noGrp="1" noChangeAspect="1"/>
          </p:cNvPicPr>
          <p:nvPr>
            <p:ph idx="1"/>
          </p:nvPr>
        </p:nvPicPr>
        <p:blipFill>
          <a:blip r:embed="rId3">
            <a:extLst>
              <a:ext uri="{28A0092B-C50C-407E-A947-70E740481C1C}">
                <a14:useLocalDpi xmlns:a14="http://schemas.microsoft.com/office/drawing/2010/main" val="0"/>
              </a:ext>
            </a:extLst>
          </a:blip>
          <a:srcRect l="-64030" r="-64030"/>
          <a:stretch>
            <a:fillRect/>
          </a:stretch>
        </p:blipFill>
        <p:spPr/>
      </p:pic>
    </p:spTree>
    <p:extLst>
      <p:ext uri="{BB962C8B-B14F-4D97-AF65-F5344CB8AC3E}">
        <p14:creationId xmlns:p14="http://schemas.microsoft.com/office/powerpoint/2010/main" val="149978000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2800" dirty="0" smtClean="0"/>
              <a:t>Frédéric Bastiat </a:t>
            </a:r>
            <a:br>
              <a:rPr lang="fr-FR" sz="2800" dirty="0" smtClean="0"/>
            </a:br>
            <a:r>
              <a:rPr lang="fr-FR" sz="2800" i="1" dirty="0" smtClean="0"/>
              <a:t>Ce qu’on voit et ce qu’on ne voit pas, </a:t>
            </a:r>
            <a:br>
              <a:rPr lang="fr-FR" sz="2800" i="1" dirty="0" smtClean="0"/>
            </a:br>
            <a:r>
              <a:rPr lang="fr-FR" sz="2800" i="1" dirty="0" smtClean="0"/>
              <a:t>l’Economie politique en une leçon </a:t>
            </a:r>
            <a:r>
              <a:rPr lang="fr-FR" sz="2800" dirty="0" smtClean="0"/>
              <a:t>(1850)</a:t>
            </a:r>
            <a:endParaRPr lang="fr-FR" sz="2800" dirty="0"/>
          </a:p>
        </p:txBody>
      </p:sp>
      <p:pic>
        <p:nvPicPr>
          <p:cNvPr id="6" name="Espace réservé du contenu 5" descr="Bastiat l&quot;économie politique en une leçon.jpg"/>
          <p:cNvPicPr>
            <a:picLocks noGrp="1" noChangeAspect="1"/>
          </p:cNvPicPr>
          <p:nvPr>
            <p:ph idx="1"/>
          </p:nvPr>
        </p:nvPicPr>
        <p:blipFill>
          <a:blip r:embed="rId2">
            <a:extLst>
              <a:ext uri="{28A0092B-C50C-407E-A947-70E740481C1C}">
                <a14:useLocalDpi xmlns:a14="http://schemas.microsoft.com/office/drawing/2010/main" val="0"/>
              </a:ext>
            </a:extLst>
          </a:blip>
          <a:srcRect l="-81490" r="-81490"/>
          <a:stretch>
            <a:fillRect/>
          </a:stretch>
        </p:blipFill>
        <p:spPr/>
      </p:pic>
    </p:spTree>
    <p:extLst>
      <p:ext uri="{BB962C8B-B14F-4D97-AF65-F5344CB8AC3E}">
        <p14:creationId xmlns:p14="http://schemas.microsoft.com/office/powerpoint/2010/main" val="305517563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2800" dirty="0" smtClean="0"/>
              <a:t>Frédéric Bastiat </a:t>
            </a:r>
            <a:br>
              <a:rPr lang="fr-FR" sz="2800" dirty="0" smtClean="0"/>
            </a:br>
            <a:r>
              <a:rPr lang="fr-FR" sz="2800" i="1" dirty="0" smtClean="0"/>
              <a:t>Ce qu’on voit et ce qu’on ne voit pas, </a:t>
            </a:r>
            <a:br>
              <a:rPr lang="fr-FR" sz="2800" i="1" dirty="0" smtClean="0"/>
            </a:br>
            <a:r>
              <a:rPr lang="fr-FR" sz="2800" i="1" dirty="0" smtClean="0"/>
              <a:t>l’économie politique en une leçon </a:t>
            </a:r>
            <a:r>
              <a:rPr lang="fr-FR" sz="2800" dirty="0" smtClean="0"/>
              <a:t>(1850)</a:t>
            </a:r>
            <a:endParaRPr lang="fr-FR" sz="2800" dirty="0"/>
          </a:p>
        </p:txBody>
      </p:sp>
      <p:pic>
        <p:nvPicPr>
          <p:cNvPr id="4" name="Espace réservé du contenu 3" descr="Bastiat Pamphlet.jpg"/>
          <p:cNvPicPr>
            <a:picLocks noGrp="1" noChangeAspect="1"/>
          </p:cNvPicPr>
          <p:nvPr>
            <p:ph idx="1"/>
          </p:nvPr>
        </p:nvPicPr>
        <p:blipFill>
          <a:blip r:embed="rId2">
            <a:extLst>
              <a:ext uri="{28A0092B-C50C-407E-A947-70E740481C1C}">
                <a14:useLocalDpi xmlns:a14="http://schemas.microsoft.com/office/drawing/2010/main" val="0"/>
              </a:ext>
            </a:extLst>
          </a:blip>
          <a:srcRect l="-40915" r="-40915"/>
          <a:stretch>
            <a:fillRect/>
          </a:stretch>
        </p:blipFill>
        <p:spPr>
          <a:xfrm>
            <a:off x="457200" y="1634068"/>
            <a:ext cx="8229600" cy="4525963"/>
          </a:xfrm>
        </p:spPr>
      </p:pic>
    </p:spTree>
    <p:extLst>
      <p:ext uri="{BB962C8B-B14F-4D97-AF65-F5344CB8AC3E}">
        <p14:creationId xmlns:p14="http://schemas.microsoft.com/office/powerpoint/2010/main" val="320644794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4571"/>
            <a:ext cx="8229600" cy="927629"/>
          </a:xfrm>
        </p:spPr>
        <p:txBody>
          <a:bodyPr>
            <a:noAutofit/>
          </a:bodyPr>
          <a:lstStyle/>
          <a:p>
            <a:r>
              <a:rPr lang="fr-FR" sz="2000" dirty="0" smtClean="0"/>
              <a:t>Frédéric Bastiat </a:t>
            </a:r>
            <a:br>
              <a:rPr lang="fr-FR" sz="2000" dirty="0" smtClean="0"/>
            </a:br>
            <a:r>
              <a:rPr lang="fr-FR" sz="2000" i="1" dirty="0" smtClean="0"/>
              <a:t>Ce qu’on voit et ce qu’on ne voit pas, </a:t>
            </a:r>
            <a:br>
              <a:rPr lang="fr-FR" sz="2000" i="1" dirty="0" smtClean="0"/>
            </a:br>
            <a:r>
              <a:rPr lang="fr-FR" sz="2000" i="1" dirty="0" smtClean="0"/>
              <a:t>l’économie politique en une leçon </a:t>
            </a:r>
            <a:r>
              <a:rPr lang="fr-FR" sz="2000" dirty="0" smtClean="0"/>
              <a:t>(1850)</a:t>
            </a:r>
            <a:endParaRPr lang="fr-FR" sz="2000" dirty="0"/>
          </a:p>
        </p:txBody>
      </p:sp>
      <p:sp>
        <p:nvSpPr>
          <p:cNvPr id="3" name="Espace réservé du contenu 2"/>
          <p:cNvSpPr>
            <a:spLocks noGrp="1"/>
          </p:cNvSpPr>
          <p:nvPr>
            <p:ph idx="1"/>
          </p:nvPr>
        </p:nvSpPr>
        <p:spPr>
          <a:xfrm>
            <a:off x="457200" y="1202268"/>
            <a:ext cx="8229600" cy="4923896"/>
          </a:xfrm>
        </p:spPr>
        <p:txBody>
          <a:bodyPr>
            <a:noAutofit/>
          </a:bodyPr>
          <a:lstStyle/>
          <a:p>
            <a:pPr marL="0" indent="0" algn="just">
              <a:buNone/>
            </a:pPr>
            <a:r>
              <a:rPr lang="fr-FR" sz="2800" dirty="0" smtClean="0">
                <a:solidFill>
                  <a:srgbClr val="FF0000"/>
                </a:solidFill>
              </a:rPr>
              <a:t>« </a:t>
            </a:r>
            <a:r>
              <a:rPr lang="fr-FR" sz="1800" dirty="0" smtClean="0"/>
              <a:t>Dans </a:t>
            </a:r>
            <a:r>
              <a:rPr lang="fr-FR" sz="1800" dirty="0"/>
              <a:t>la sphère économique, un acte, une habitude, une institution, une loi n'engendrent pas seulement un effet, mais une série d'effets. </a:t>
            </a:r>
            <a:r>
              <a:rPr lang="fr-FR" sz="1800" dirty="0" smtClean="0"/>
              <a:t> </a:t>
            </a:r>
            <a:r>
              <a:rPr lang="fr-FR" sz="1800" dirty="0"/>
              <a:t>De ces effets, le premier seul est immédiat; il se manifeste simultanément avec sa cause, </a:t>
            </a:r>
            <a:r>
              <a:rPr lang="fr-FR" sz="1800" i="1" dirty="0"/>
              <a:t>on le voit</a:t>
            </a:r>
            <a:r>
              <a:rPr lang="fr-FR" sz="1800" dirty="0"/>
              <a:t>. Les autres ne se déroulent que successivement, </a:t>
            </a:r>
            <a:r>
              <a:rPr lang="fr-FR" sz="1800" i="1" dirty="0"/>
              <a:t>on ne les voit pas</a:t>
            </a:r>
            <a:r>
              <a:rPr lang="fr-FR" sz="1800" dirty="0"/>
              <a:t>; heureux si on les </a:t>
            </a:r>
            <a:r>
              <a:rPr lang="fr-FR" sz="1800" i="1" dirty="0"/>
              <a:t>prévoit</a:t>
            </a:r>
            <a:r>
              <a:rPr lang="fr-FR" sz="1800" dirty="0"/>
              <a:t>.</a:t>
            </a:r>
          </a:p>
          <a:p>
            <a:pPr marL="0" indent="0" algn="just">
              <a:buNone/>
            </a:pPr>
            <a:r>
              <a:rPr lang="fr-FR" sz="1800" dirty="0"/>
              <a:t>Entre un mauvais et un bon Économiste, voici toute la différence: l'un s'en tient à l'effet </a:t>
            </a:r>
            <a:r>
              <a:rPr lang="fr-FR" sz="1800" i="1" dirty="0"/>
              <a:t>visible</a:t>
            </a:r>
            <a:r>
              <a:rPr lang="fr-FR" sz="1800" dirty="0"/>
              <a:t>; l'autre tient compte et de l'effet qu'on voit et de ceux qu'il faut prévoir.</a:t>
            </a:r>
          </a:p>
          <a:p>
            <a:pPr marL="0" indent="0" algn="just">
              <a:buNone/>
            </a:pPr>
            <a:r>
              <a:rPr lang="fr-FR" sz="1800" dirty="0"/>
              <a:t>Mais cette différence est énorme, car il arrive presque toujours que, lorsque la conséquence immédiate est favorable, les conséquences ultérieures sont funestes, et </a:t>
            </a:r>
            <a:r>
              <a:rPr lang="fr-FR" sz="1800" i="1" dirty="0"/>
              <a:t>vice versa</a:t>
            </a:r>
            <a:r>
              <a:rPr lang="fr-FR" sz="1800" dirty="0"/>
              <a:t>. — D'où il suit que le mauvais Économiste poursuit un petit bien actuel qui sera suivi d'un grand mal à venir, tandis que le vrai économiste poursuit un grand bien à venir, au risque d'une petit mal actuel.</a:t>
            </a:r>
          </a:p>
          <a:p>
            <a:pPr marL="0" indent="0" algn="just">
              <a:buNone/>
            </a:pPr>
            <a:r>
              <a:rPr lang="fr-FR" sz="1800" dirty="0"/>
              <a:t>Du reste, il en est ainsi en hygiène, en morale. Souvent, plus le premier fruit d'une habitude est doux, plus les autres sont amers. Témoin: la débauche, la paresse, la prodigalité. Lors donc qu'un homme, frappé de l'effet qu'</a:t>
            </a:r>
            <a:r>
              <a:rPr lang="fr-FR" sz="1800" i="1" dirty="0"/>
              <a:t>on voit</a:t>
            </a:r>
            <a:r>
              <a:rPr lang="fr-FR" sz="1800" dirty="0"/>
              <a:t>, n'a pas encore appris à discerner ceux qu'</a:t>
            </a:r>
            <a:r>
              <a:rPr lang="fr-FR" sz="1800" i="1" dirty="0"/>
              <a:t>on ne voit pas</a:t>
            </a:r>
            <a:r>
              <a:rPr lang="fr-FR" sz="1800" dirty="0"/>
              <a:t>, il s'abandonne à des habitudes funestes, non-seulement par penchant, mais par calcul</a:t>
            </a:r>
            <a:r>
              <a:rPr lang="fr-FR" sz="1800" dirty="0" smtClean="0"/>
              <a:t>.</a:t>
            </a:r>
            <a:endParaRPr lang="fr-FR" sz="1800" dirty="0"/>
          </a:p>
        </p:txBody>
      </p:sp>
    </p:spTree>
    <p:extLst>
      <p:ext uri="{BB962C8B-B14F-4D97-AF65-F5344CB8AC3E}">
        <p14:creationId xmlns:p14="http://schemas.microsoft.com/office/powerpoint/2010/main" val="52088801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4571"/>
            <a:ext cx="8229600" cy="927629"/>
          </a:xfrm>
        </p:spPr>
        <p:txBody>
          <a:bodyPr>
            <a:noAutofit/>
          </a:bodyPr>
          <a:lstStyle/>
          <a:p>
            <a:r>
              <a:rPr lang="fr-FR" sz="2000" dirty="0" smtClean="0"/>
              <a:t>Frédéric Bastiat </a:t>
            </a:r>
            <a:br>
              <a:rPr lang="fr-FR" sz="2000" dirty="0" smtClean="0"/>
            </a:br>
            <a:r>
              <a:rPr lang="fr-FR" sz="2000" i="1" dirty="0" smtClean="0"/>
              <a:t>Ce qu’on voit et ce qu’on ne voit pas, </a:t>
            </a:r>
            <a:br>
              <a:rPr lang="fr-FR" sz="2000" i="1" dirty="0" smtClean="0"/>
            </a:br>
            <a:r>
              <a:rPr lang="fr-FR" sz="2000" i="1" dirty="0" smtClean="0"/>
              <a:t>l’économie politique en une leçon </a:t>
            </a:r>
            <a:r>
              <a:rPr lang="fr-FR" sz="2000" dirty="0" smtClean="0"/>
              <a:t>(1850)</a:t>
            </a:r>
            <a:endParaRPr lang="fr-FR" sz="2000" dirty="0"/>
          </a:p>
        </p:txBody>
      </p:sp>
      <p:sp>
        <p:nvSpPr>
          <p:cNvPr id="3" name="Espace réservé du contenu 2"/>
          <p:cNvSpPr>
            <a:spLocks noGrp="1"/>
          </p:cNvSpPr>
          <p:nvPr>
            <p:ph idx="1"/>
          </p:nvPr>
        </p:nvSpPr>
        <p:spPr>
          <a:xfrm>
            <a:off x="457200" y="1202268"/>
            <a:ext cx="8229600" cy="4923896"/>
          </a:xfrm>
        </p:spPr>
        <p:txBody>
          <a:bodyPr>
            <a:noAutofit/>
          </a:bodyPr>
          <a:lstStyle/>
          <a:p>
            <a:pPr marL="0" indent="0" algn="just">
              <a:buNone/>
            </a:pPr>
            <a:r>
              <a:rPr lang="fr-FR" sz="2800" dirty="0" smtClean="0">
                <a:solidFill>
                  <a:srgbClr val="FF0000"/>
                </a:solidFill>
              </a:rPr>
              <a:t>«</a:t>
            </a:r>
            <a:r>
              <a:rPr lang="fr-FR" sz="1800" dirty="0" smtClean="0">
                <a:solidFill>
                  <a:srgbClr val="FF0000"/>
                </a:solidFill>
              </a:rPr>
              <a:t> </a:t>
            </a:r>
            <a:r>
              <a:rPr lang="fr-FR" sz="1800" dirty="0" smtClean="0"/>
              <a:t>Ceci </a:t>
            </a:r>
            <a:r>
              <a:rPr lang="fr-FR" sz="1800" dirty="0"/>
              <a:t>explique l'évolution fatalement douloureuse de l'humanité. L'ignorance entoure son berceau; donc elle se détermine dans ses actes par leurs premières conséquences, les seules, à son origine, qu'elle puisse voir. Ce n'est qu'à la longue qu'elle apprend à tenir compte des autres. Deux maîtres, bien divers, lui enseignent cette </a:t>
            </a:r>
            <a:r>
              <a:rPr lang="fr-FR" sz="1800" dirty="0" smtClean="0"/>
              <a:t>leçon: l’expérience </a:t>
            </a:r>
            <a:r>
              <a:rPr lang="fr-FR" sz="1800" dirty="0"/>
              <a:t>et la </a:t>
            </a:r>
            <a:r>
              <a:rPr lang="fr-FR" sz="1800" dirty="0" smtClean="0"/>
              <a:t>prévoyance</a:t>
            </a:r>
            <a:r>
              <a:rPr lang="fr-FR" sz="1800" dirty="0"/>
              <a:t>. L'expérience régente efficacement mais brutalement. Elle nous instruit de tous les effets d'un acte en nous les faisant ressentir, et nous ne pouvons manquer de finir par savoir que le feu brûle, à force de nous brûler. À ce rude docteur, j'en voudrais, autant que possible, substituer un plus doux: la </a:t>
            </a:r>
            <a:r>
              <a:rPr lang="fr-FR" sz="1800" dirty="0" smtClean="0"/>
              <a:t>prévoyance</a:t>
            </a:r>
            <a:r>
              <a:rPr lang="fr-FR" sz="1800" dirty="0"/>
              <a:t>. C'est pourquoi je rechercherai les conséquences de quelques phénomènes économiques, opposant à celles qu'</a:t>
            </a:r>
            <a:r>
              <a:rPr lang="fr-FR" sz="1800" i="1" dirty="0"/>
              <a:t>on voit</a:t>
            </a:r>
            <a:r>
              <a:rPr lang="fr-FR" sz="1800" dirty="0"/>
              <a:t> celles qu'</a:t>
            </a:r>
            <a:r>
              <a:rPr lang="fr-FR" sz="1800" i="1" dirty="0"/>
              <a:t>on ne voit pas</a:t>
            </a:r>
            <a:r>
              <a:rPr lang="fr-FR" sz="1800" dirty="0" smtClean="0"/>
              <a:t>.</a:t>
            </a:r>
          </a:p>
          <a:p>
            <a:pPr marL="0" indent="0" algn="just">
              <a:buNone/>
            </a:pPr>
            <a:endParaRPr lang="fr-FR" sz="1800" dirty="0"/>
          </a:p>
        </p:txBody>
      </p:sp>
    </p:spTree>
    <p:extLst>
      <p:ext uri="{BB962C8B-B14F-4D97-AF65-F5344CB8AC3E}">
        <p14:creationId xmlns:p14="http://schemas.microsoft.com/office/powerpoint/2010/main" val="174921788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4571"/>
            <a:ext cx="8229600" cy="927629"/>
          </a:xfrm>
        </p:spPr>
        <p:txBody>
          <a:bodyPr>
            <a:noAutofit/>
          </a:bodyPr>
          <a:lstStyle/>
          <a:p>
            <a:r>
              <a:rPr lang="fr-FR" sz="2000" dirty="0" smtClean="0"/>
              <a:t>Frédéric Bastiat </a:t>
            </a:r>
            <a:br>
              <a:rPr lang="fr-FR" sz="2000" dirty="0" smtClean="0"/>
            </a:br>
            <a:r>
              <a:rPr lang="fr-FR" sz="2000" i="1" dirty="0" smtClean="0"/>
              <a:t>Ce qu’on voit et ce qu’on ne voit pas, </a:t>
            </a:r>
            <a:br>
              <a:rPr lang="fr-FR" sz="2000" i="1" dirty="0" smtClean="0"/>
            </a:br>
            <a:r>
              <a:rPr lang="fr-FR" sz="2000" i="1" dirty="0" smtClean="0"/>
              <a:t>l’économie politique en une leçon </a:t>
            </a:r>
            <a:r>
              <a:rPr lang="fr-FR" sz="2000" dirty="0" smtClean="0"/>
              <a:t>(1850)</a:t>
            </a:r>
            <a:endParaRPr lang="fr-FR" sz="2000" dirty="0"/>
          </a:p>
        </p:txBody>
      </p:sp>
      <p:sp>
        <p:nvSpPr>
          <p:cNvPr id="3" name="Espace réservé du contenu 2"/>
          <p:cNvSpPr>
            <a:spLocks noGrp="1"/>
          </p:cNvSpPr>
          <p:nvPr>
            <p:ph idx="1"/>
          </p:nvPr>
        </p:nvSpPr>
        <p:spPr>
          <a:xfrm>
            <a:off x="457200" y="1202268"/>
            <a:ext cx="8229600" cy="4923896"/>
          </a:xfrm>
        </p:spPr>
        <p:txBody>
          <a:bodyPr>
            <a:noAutofit/>
          </a:bodyPr>
          <a:lstStyle/>
          <a:p>
            <a:pPr marL="0" indent="0">
              <a:buNone/>
            </a:pPr>
            <a:r>
              <a:rPr lang="fr-FR" sz="2800" dirty="0" smtClean="0">
                <a:solidFill>
                  <a:srgbClr val="FF0000"/>
                </a:solidFill>
              </a:rPr>
              <a:t>«</a:t>
            </a:r>
            <a:r>
              <a:rPr lang="fr-FR" sz="1800" dirty="0" smtClean="0">
                <a:solidFill>
                  <a:srgbClr val="FF0000"/>
                </a:solidFill>
              </a:rPr>
              <a:t> </a:t>
            </a:r>
            <a:r>
              <a:rPr lang="fr-FR" sz="1800" b="1" dirty="0" smtClean="0"/>
              <a:t>I</a:t>
            </a:r>
            <a:r>
              <a:rPr lang="fr-FR" sz="1800" b="1" dirty="0"/>
              <a:t>. La Vitre </a:t>
            </a:r>
            <a:r>
              <a:rPr lang="fr-FR" sz="1800" b="1" dirty="0" smtClean="0"/>
              <a:t>cassée</a:t>
            </a:r>
            <a:endParaRPr lang="fr-FR" sz="1800" dirty="0"/>
          </a:p>
          <a:p>
            <a:pPr marL="0" indent="0" algn="just">
              <a:buNone/>
            </a:pPr>
            <a:r>
              <a:rPr lang="fr-FR" sz="1800" dirty="0"/>
              <a:t>Avez-vous jamais été témoin de la fureur du bon bourgeois Jacques Bonhomme, quand son fils terrible est parvenu à casser un carreau de vitre? Si vous avez assisté à ce spectacle, à coup sûr vous aurez aussi constaté que tous les assistants, fussent-ils trente, semblent s'être donné le mot pour offrir au propriétaire infortuné cette consolation uniforme: « À quelque chose malheur est bon. De tels accidents font aller l'industrie. Il faut que tout le monde vive. Que deviendraient les vitriers, si l'on ne cassait jamais de vitres? »</a:t>
            </a:r>
          </a:p>
          <a:p>
            <a:pPr marL="0" indent="0" algn="just">
              <a:buNone/>
            </a:pPr>
            <a:r>
              <a:rPr lang="fr-FR" sz="1800" dirty="0"/>
              <a:t>Or, il y a dans cette formule de condoléance toute une théorie, qu'il est bon de surprendre </a:t>
            </a:r>
            <a:r>
              <a:rPr lang="fr-FR" sz="1800" i="1" dirty="0"/>
              <a:t>flagrante delicto</a:t>
            </a:r>
            <a:r>
              <a:rPr lang="fr-FR" sz="1800" dirty="0"/>
              <a:t>, dans ce cas très-simple, attendu que c'est exactement la même que celle qui, par malheur, régit la plupart de nos institutions économiques.</a:t>
            </a:r>
          </a:p>
          <a:p>
            <a:pPr marL="0" indent="0" algn="just">
              <a:buNone/>
            </a:pPr>
            <a:r>
              <a:rPr lang="fr-FR" sz="1800" dirty="0"/>
              <a:t>À supposer qu'il faille dépenser six francs pour réparer le dommage, si l'on veut dire que l'accident fait arriver six francs à l'industrie vitrière, qu'il encourage dans la mesure de six francs la susdite industrie, je l'accorde, je ne conteste en aucune façon, on raisonne juste. Le vitrier va venir, il fera besogne, touchera six francs, se frottera les mains et bénira de son cœur l'enfant terrible. </a:t>
            </a:r>
            <a:r>
              <a:rPr lang="fr-FR" sz="1800" i="1" dirty="0"/>
              <a:t>C'est ce qu'on voit</a:t>
            </a:r>
            <a:r>
              <a:rPr lang="fr-FR" sz="1800" dirty="0"/>
              <a:t>.</a:t>
            </a:r>
          </a:p>
          <a:p>
            <a:pPr marL="0" indent="0" algn="just">
              <a:buNone/>
            </a:pPr>
            <a:endParaRPr lang="fr-FR" sz="1800" dirty="0"/>
          </a:p>
        </p:txBody>
      </p:sp>
    </p:spTree>
    <p:extLst>
      <p:ext uri="{BB962C8B-B14F-4D97-AF65-F5344CB8AC3E}">
        <p14:creationId xmlns:p14="http://schemas.microsoft.com/office/powerpoint/2010/main" val="157828476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4571"/>
            <a:ext cx="8229600" cy="927629"/>
          </a:xfrm>
        </p:spPr>
        <p:txBody>
          <a:bodyPr>
            <a:noAutofit/>
          </a:bodyPr>
          <a:lstStyle/>
          <a:p>
            <a:r>
              <a:rPr lang="fr-FR" sz="2000" dirty="0" smtClean="0"/>
              <a:t>Frédéric Bastiat </a:t>
            </a:r>
            <a:br>
              <a:rPr lang="fr-FR" sz="2000" dirty="0" smtClean="0"/>
            </a:br>
            <a:r>
              <a:rPr lang="fr-FR" sz="2000" i="1" dirty="0" smtClean="0"/>
              <a:t>Ce qu’on voit et ce qu’on ne voit pas, </a:t>
            </a:r>
            <a:br>
              <a:rPr lang="fr-FR" sz="2000" i="1" dirty="0" smtClean="0"/>
            </a:br>
            <a:r>
              <a:rPr lang="fr-FR" sz="2000" i="1" dirty="0" smtClean="0"/>
              <a:t>l’économie politique en une leçon </a:t>
            </a:r>
            <a:r>
              <a:rPr lang="fr-FR" sz="2000" dirty="0" smtClean="0"/>
              <a:t>(1850)</a:t>
            </a:r>
            <a:endParaRPr lang="fr-FR" sz="2000" dirty="0"/>
          </a:p>
        </p:txBody>
      </p:sp>
      <p:sp>
        <p:nvSpPr>
          <p:cNvPr id="3" name="Espace réservé du contenu 2"/>
          <p:cNvSpPr>
            <a:spLocks noGrp="1"/>
          </p:cNvSpPr>
          <p:nvPr>
            <p:ph idx="1"/>
          </p:nvPr>
        </p:nvSpPr>
        <p:spPr>
          <a:xfrm>
            <a:off x="457200" y="1202268"/>
            <a:ext cx="8229600" cy="4923896"/>
          </a:xfrm>
        </p:spPr>
        <p:txBody>
          <a:bodyPr>
            <a:noAutofit/>
          </a:bodyPr>
          <a:lstStyle/>
          <a:p>
            <a:pPr marL="0" indent="0">
              <a:buNone/>
            </a:pPr>
            <a:r>
              <a:rPr lang="fr-FR" sz="2800" dirty="0">
                <a:solidFill>
                  <a:srgbClr val="FF0000"/>
                </a:solidFill>
              </a:rPr>
              <a:t>«</a:t>
            </a:r>
            <a:r>
              <a:rPr lang="fr-FR" sz="1050" dirty="0"/>
              <a:t> </a:t>
            </a:r>
            <a:r>
              <a:rPr lang="fr-FR" sz="1800" dirty="0"/>
              <a:t>Et si l'on prenait en considération </a:t>
            </a:r>
            <a:r>
              <a:rPr lang="fr-FR" sz="1800" i="1" dirty="0"/>
              <a:t>ce qu'on ne voit pas</a:t>
            </a:r>
            <a:r>
              <a:rPr lang="fr-FR" sz="1800" dirty="0"/>
              <a:t>, parce que c'est un fait négatif, aussi bien que </a:t>
            </a:r>
            <a:r>
              <a:rPr lang="fr-FR" sz="1800" i="1" dirty="0"/>
              <a:t>ce que l'on voit</a:t>
            </a:r>
            <a:r>
              <a:rPr lang="fr-FR" sz="1800" dirty="0"/>
              <a:t>, parce que c'est un fait positif, on comprendrait qu'il n'y a aucun intérêt pour l'industrie </a:t>
            </a:r>
            <a:r>
              <a:rPr lang="fr-FR" sz="1800" i="1" dirty="0"/>
              <a:t>en général</a:t>
            </a:r>
            <a:r>
              <a:rPr lang="fr-FR" sz="1800" dirty="0"/>
              <a:t>, ou pour l'ensemble du </a:t>
            </a:r>
            <a:r>
              <a:rPr lang="fr-FR" sz="1800" i="1" dirty="0"/>
              <a:t>travail national</a:t>
            </a:r>
            <a:r>
              <a:rPr lang="fr-FR" sz="1800" dirty="0"/>
              <a:t>, à ce que des vitres se cassent ou ne se cassent pas.</a:t>
            </a:r>
          </a:p>
          <a:p>
            <a:pPr marL="0" indent="0">
              <a:buNone/>
            </a:pPr>
            <a:r>
              <a:rPr lang="fr-FR" sz="1800" dirty="0"/>
              <a:t>Faisons maintenant le compte de Jacques Bonhomme.</a:t>
            </a:r>
          </a:p>
          <a:p>
            <a:pPr marL="0" indent="0">
              <a:buNone/>
            </a:pPr>
            <a:r>
              <a:rPr lang="fr-FR" sz="1800" dirty="0"/>
              <a:t>Dans la première hypothèse, celle de la vitre cassée, il dépense six francs, et a, ni plus ni moins que devant, la jouissance d'une vitre</a:t>
            </a:r>
            <a:r>
              <a:rPr lang="fr-FR" sz="1800" dirty="0" smtClean="0"/>
              <a:t>.</a:t>
            </a:r>
          </a:p>
          <a:p>
            <a:pPr marL="0" indent="0">
              <a:buNone/>
            </a:pPr>
            <a:r>
              <a:rPr lang="fr-FR" sz="1800" dirty="0"/>
              <a:t>Dans la seconde, celle où l'accident ne fût pas arrivé, il aurait dépensé six francs en chaussure et aurait eu tout à la fois la jouissance d'une paire de souliers et celle d'une vitre.</a:t>
            </a:r>
          </a:p>
          <a:p>
            <a:pPr marL="0" indent="0">
              <a:buNone/>
            </a:pPr>
            <a:r>
              <a:rPr lang="fr-FR" sz="1800" dirty="0"/>
              <a:t>Or, comme Jacques Bonhomme fait partie de la société, il faut conclure de là que, considérée dans son ensemble, et toute balance faite de ses travaux et de ses jouissances, elle a perdu la valeur de la vitre cassée.</a:t>
            </a:r>
          </a:p>
          <a:p>
            <a:pPr marL="0" indent="0">
              <a:buNone/>
            </a:pPr>
            <a:endParaRPr lang="fr-FR" sz="1800" dirty="0"/>
          </a:p>
        </p:txBody>
      </p:sp>
    </p:spTree>
    <p:extLst>
      <p:ext uri="{BB962C8B-B14F-4D97-AF65-F5344CB8AC3E}">
        <p14:creationId xmlns:p14="http://schemas.microsoft.com/office/powerpoint/2010/main" val="140471716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57382"/>
            <a:ext cx="8229600" cy="527363"/>
          </a:xfrm>
        </p:spPr>
        <p:txBody>
          <a:bodyPr>
            <a:normAutofit fontScale="90000"/>
          </a:bodyPr>
          <a:lstStyle/>
          <a:p>
            <a:r>
              <a:rPr lang="fr-FR" dirty="0" smtClean="0"/>
              <a:t>(1946-2015)</a:t>
            </a:r>
            <a:endParaRPr lang="fr-FR" dirty="0"/>
          </a:p>
        </p:txBody>
      </p:sp>
      <p:pic>
        <p:nvPicPr>
          <p:cNvPr id="5" name="Espace réservé du contenu 4" descr="Onc-Bernard-par-Charb-001.jpg"/>
          <p:cNvPicPr>
            <a:picLocks noGrp="1" noChangeAspect="1"/>
          </p:cNvPicPr>
          <p:nvPr>
            <p:ph idx="1"/>
          </p:nvPr>
        </p:nvPicPr>
        <p:blipFill>
          <a:blip r:embed="rId2">
            <a:extLst>
              <a:ext uri="{28A0092B-C50C-407E-A947-70E740481C1C}">
                <a14:useLocalDpi xmlns:a14="http://schemas.microsoft.com/office/drawing/2010/main" val="0"/>
              </a:ext>
            </a:extLst>
          </a:blip>
          <a:srcRect l="-68238" r="-68238"/>
          <a:stretch>
            <a:fillRect/>
          </a:stretch>
        </p:blipFill>
        <p:spPr>
          <a:xfrm>
            <a:off x="457200" y="1683546"/>
            <a:ext cx="8229600" cy="4934214"/>
          </a:xfrm>
        </p:spPr>
      </p:pic>
      <p:sp>
        <p:nvSpPr>
          <p:cNvPr id="4" name="Titre 1"/>
          <p:cNvSpPr txBox="1">
            <a:spLocks/>
          </p:cNvSpPr>
          <p:nvPr/>
        </p:nvSpPr>
        <p:spPr>
          <a:xfrm>
            <a:off x="609600" y="248153"/>
            <a:ext cx="8229600" cy="709229"/>
          </a:xfrm>
          <a:prstGeom prst="rect">
            <a:avLst/>
          </a:prstGeom>
        </p:spPr>
        <p:txBody>
          <a:bodyPr vert="horz" lIns="91440" tIns="45720" rIns="91440" bIns="45720" rtlCol="0" anchor="ctr">
            <a:normAutofit fontScale="97500"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dirty="0" smtClean="0"/>
              <a:t>Bernard Maris</a:t>
            </a:r>
            <a:endParaRPr lang="fr-FR" dirty="0"/>
          </a:p>
        </p:txBody>
      </p:sp>
    </p:spTree>
    <p:extLst>
      <p:ext uri="{BB962C8B-B14F-4D97-AF65-F5344CB8AC3E}">
        <p14:creationId xmlns:p14="http://schemas.microsoft.com/office/powerpoint/2010/main" val="23322616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1000" fill="hold"/>
                                        <p:tgtEl>
                                          <p:spTgt spid="4"/>
                                        </p:tgtEl>
                                        <p:attrNameLst>
                                          <p:attrName>ppt_w</p:attrName>
                                        </p:attrNameLst>
                                      </p:cBhvr>
                                      <p:tavLst>
                                        <p:tav tm="0">
                                          <p:val>
                                            <p:fltVal val="0"/>
                                          </p:val>
                                        </p:tav>
                                        <p:tav tm="100000">
                                          <p:val>
                                            <p:strVal val="#ppt_w"/>
                                          </p:val>
                                        </p:tav>
                                      </p:tavLst>
                                    </p:anim>
                                    <p:anim calcmode="lin" valueType="num">
                                      <p:cBhvr>
                                        <p:cTn id="15" dur="1000" fill="hold"/>
                                        <p:tgtEl>
                                          <p:spTgt spid="4"/>
                                        </p:tgtEl>
                                        <p:attrNameLst>
                                          <p:attrName>ppt_h</p:attrName>
                                        </p:attrNameLst>
                                      </p:cBhvr>
                                      <p:tavLst>
                                        <p:tav tm="0">
                                          <p:val>
                                            <p:fltVal val="0"/>
                                          </p:val>
                                        </p:tav>
                                        <p:tav tm="100000">
                                          <p:val>
                                            <p:strVal val="#ppt_h"/>
                                          </p:val>
                                        </p:tav>
                                      </p:tavLst>
                                    </p:anim>
                                    <p:anim calcmode="lin" valueType="num">
                                      <p:cBhvr>
                                        <p:cTn id="16" dur="1000" fill="hold"/>
                                        <p:tgtEl>
                                          <p:spTgt spid="4"/>
                                        </p:tgtEl>
                                        <p:attrNameLst>
                                          <p:attrName>style.rotation</p:attrName>
                                        </p:attrNameLst>
                                      </p:cBhvr>
                                      <p:tavLst>
                                        <p:tav tm="0">
                                          <p:val>
                                            <p:fltVal val="90"/>
                                          </p:val>
                                        </p:tav>
                                        <p:tav tm="100000">
                                          <p:val>
                                            <p:fltVal val="0"/>
                                          </p:val>
                                        </p:tav>
                                      </p:tavLst>
                                    </p:anim>
                                    <p:animEffect transition="in" filter="fade">
                                      <p:cBhvr>
                                        <p:cTn id="17" dur="1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p:cTn id="22" dur="500" fill="hold"/>
                                        <p:tgtEl>
                                          <p:spTgt spid="2"/>
                                        </p:tgtEl>
                                        <p:attrNameLst>
                                          <p:attrName>ppt_w</p:attrName>
                                        </p:attrNameLst>
                                      </p:cBhvr>
                                      <p:tavLst>
                                        <p:tav tm="0">
                                          <p:val>
                                            <p:fltVal val="0"/>
                                          </p:val>
                                        </p:tav>
                                        <p:tav tm="100000">
                                          <p:val>
                                            <p:strVal val="#ppt_w"/>
                                          </p:val>
                                        </p:tav>
                                      </p:tavLst>
                                    </p:anim>
                                    <p:anim calcmode="lin" valueType="num">
                                      <p:cBhvr>
                                        <p:cTn id="23" dur="500" fill="hold"/>
                                        <p:tgtEl>
                                          <p:spTgt spid="2"/>
                                        </p:tgtEl>
                                        <p:attrNameLst>
                                          <p:attrName>ppt_h</p:attrName>
                                        </p:attrNameLst>
                                      </p:cBhvr>
                                      <p:tavLst>
                                        <p:tav tm="0">
                                          <p:val>
                                            <p:fltVal val="0"/>
                                          </p:val>
                                        </p:tav>
                                        <p:tav tm="100000">
                                          <p:val>
                                            <p:strVal val="#ppt_h"/>
                                          </p:val>
                                        </p:tav>
                                      </p:tavLst>
                                    </p:anim>
                                    <p:animEffect transition="in" filter="fade">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4571"/>
            <a:ext cx="8229600" cy="927629"/>
          </a:xfrm>
        </p:spPr>
        <p:txBody>
          <a:bodyPr>
            <a:noAutofit/>
          </a:bodyPr>
          <a:lstStyle/>
          <a:p>
            <a:r>
              <a:rPr lang="fr-FR" sz="2000" dirty="0" smtClean="0"/>
              <a:t>Frédéric Bastiat </a:t>
            </a:r>
            <a:br>
              <a:rPr lang="fr-FR" sz="2000" dirty="0" smtClean="0"/>
            </a:br>
            <a:r>
              <a:rPr lang="fr-FR" sz="2000" i="1" dirty="0" smtClean="0"/>
              <a:t>Ce qu’on voit et ce qu’on ne voit pas, </a:t>
            </a:r>
            <a:br>
              <a:rPr lang="fr-FR" sz="2000" i="1" dirty="0" smtClean="0"/>
            </a:br>
            <a:r>
              <a:rPr lang="fr-FR" sz="2000" i="1" dirty="0" smtClean="0"/>
              <a:t>l’économie politique en une leçon </a:t>
            </a:r>
            <a:r>
              <a:rPr lang="fr-FR" sz="2000" dirty="0" smtClean="0"/>
              <a:t>(1850)</a:t>
            </a:r>
            <a:endParaRPr lang="fr-FR" sz="2000" dirty="0"/>
          </a:p>
        </p:txBody>
      </p:sp>
      <p:sp>
        <p:nvSpPr>
          <p:cNvPr id="3" name="Espace réservé du contenu 2"/>
          <p:cNvSpPr>
            <a:spLocks noGrp="1"/>
          </p:cNvSpPr>
          <p:nvPr>
            <p:ph idx="1"/>
          </p:nvPr>
        </p:nvSpPr>
        <p:spPr>
          <a:xfrm>
            <a:off x="457200" y="1202268"/>
            <a:ext cx="8229600" cy="4923896"/>
          </a:xfrm>
        </p:spPr>
        <p:txBody>
          <a:bodyPr>
            <a:noAutofit/>
          </a:bodyPr>
          <a:lstStyle/>
          <a:p>
            <a:pPr marL="0" indent="0" algn="just">
              <a:buNone/>
            </a:pPr>
            <a:r>
              <a:rPr lang="fr-FR" sz="2800" dirty="0">
                <a:solidFill>
                  <a:srgbClr val="FF0000"/>
                </a:solidFill>
              </a:rPr>
              <a:t>«</a:t>
            </a:r>
            <a:r>
              <a:rPr lang="fr-FR" sz="1050" dirty="0"/>
              <a:t> </a:t>
            </a:r>
            <a:r>
              <a:rPr lang="fr-FR" sz="1800" dirty="0"/>
              <a:t>Par où, en généralisant, nous arrivons à cette conclusion inattendue: « la société perd la valeur des objets inutilement détruits, » — et à cet aphorisme qui fera dresser les cheveux sur la tête des protectionnistes: « Casser, briser, dissiper, ce n'est pas encourager le travail national, » ou plus brièvement: « destruction n'est pas profit. »</a:t>
            </a:r>
          </a:p>
          <a:p>
            <a:pPr marL="0" indent="0" algn="just">
              <a:buNone/>
            </a:pPr>
            <a:r>
              <a:rPr lang="fr-FR" sz="1800" dirty="0"/>
              <a:t>Que direz-vous, </a:t>
            </a:r>
            <a:r>
              <a:rPr lang="fr-FR" sz="1800" i="1" dirty="0"/>
              <a:t>Moniteur industriel</a:t>
            </a:r>
            <a:r>
              <a:rPr lang="fr-FR" sz="1800" dirty="0"/>
              <a:t>, que direz-vous, adeptes de ce bon M. de </a:t>
            </a:r>
            <a:r>
              <a:rPr lang="fr-FR" sz="1800" dirty="0" err="1"/>
              <a:t>Saint-Chamans</a:t>
            </a:r>
            <a:r>
              <a:rPr lang="fr-FR" sz="1800" dirty="0"/>
              <a:t>, qui a calculé avec tant de précision ce que l'industrie gagnerait à l'incendie de Paris, à raison des maisons qu'il faudrait reconstruire?</a:t>
            </a:r>
          </a:p>
          <a:p>
            <a:pPr marL="0" indent="0" algn="just">
              <a:buNone/>
            </a:pPr>
            <a:r>
              <a:rPr lang="fr-FR" sz="1800" dirty="0"/>
              <a:t>Je suis fâché de déranger ses ingénieux calculs, d'autant qu'il en a fait passer l'esprit dans notre législation. Mais je le prie de les recommencer, en faisant entrer en ligne de compte ce qu'</a:t>
            </a:r>
            <a:r>
              <a:rPr lang="fr-FR" sz="1800" i="1" dirty="0"/>
              <a:t>on ne voit pas</a:t>
            </a:r>
            <a:r>
              <a:rPr lang="fr-FR" sz="1800" dirty="0"/>
              <a:t> à côté de ce qu'</a:t>
            </a:r>
            <a:r>
              <a:rPr lang="fr-FR" sz="1800" i="1" dirty="0"/>
              <a:t>on voit</a:t>
            </a:r>
            <a:r>
              <a:rPr lang="fr-FR" sz="1800" dirty="0" smtClean="0"/>
              <a:t>. »</a:t>
            </a:r>
            <a:endParaRPr lang="fr-FR" sz="1800" dirty="0"/>
          </a:p>
          <a:p>
            <a:pPr marL="0" indent="0" algn="just">
              <a:buNone/>
            </a:pPr>
            <a:endParaRPr lang="fr-FR" sz="1800" dirty="0"/>
          </a:p>
        </p:txBody>
      </p:sp>
    </p:spTree>
    <p:extLst>
      <p:ext uri="{BB962C8B-B14F-4D97-AF65-F5344CB8AC3E}">
        <p14:creationId xmlns:p14="http://schemas.microsoft.com/office/powerpoint/2010/main" val="49932713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4571"/>
            <a:ext cx="8229600" cy="927629"/>
          </a:xfrm>
        </p:spPr>
        <p:txBody>
          <a:bodyPr>
            <a:noAutofit/>
          </a:bodyPr>
          <a:lstStyle/>
          <a:p>
            <a:r>
              <a:rPr lang="fr-FR" sz="2000" dirty="0" smtClean="0"/>
              <a:t>Frédéric Bastiat </a:t>
            </a:r>
            <a:br>
              <a:rPr lang="fr-FR" sz="2000" dirty="0" smtClean="0"/>
            </a:br>
            <a:r>
              <a:rPr lang="fr-FR" sz="2000" i="1" dirty="0" smtClean="0"/>
              <a:t>Ce qu’on voit et ce qu’on ne voit pas, </a:t>
            </a:r>
            <a:br>
              <a:rPr lang="fr-FR" sz="2000" i="1" dirty="0" smtClean="0"/>
            </a:br>
            <a:r>
              <a:rPr lang="fr-FR" sz="2000" i="1" dirty="0" smtClean="0"/>
              <a:t>l’économie politique en une leçon </a:t>
            </a:r>
            <a:r>
              <a:rPr lang="fr-FR" sz="2000" dirty="0" smtClean="0"/>
              <a:t>(1850)</a:t>
            </a:r>
            <a:endParaRPr lang="fr-FR" sz="2000" dirty="0"/>
          </a:p>
        </p:txBody>
      </p:sp>
      <p:sp>
        <p:nvSpPr>
          <p:cNvPr id="3" name="Espace réservé du contenu 2"/>
          <p:cNvSpPr>
            <a:spLocks noGrp="1"/>
          </p:cNvSpPr>
          <p:nvPr>
            <p:ph idx="1"/>
          </p:nvPr>
        </p:nvSpPr>
        <p:spPr>
          <a:xfrm>
            <a:off x="457200" y="1202268"/>
            <a:ext cx="8229600" cy="4923896"/>
          </a:xfrm>
        </p:spPr>
        <p:txBody>
          <a:bodyPr>
            <a:noAutofit/>
          </a:bodyPr>
          <a:lstStyle/>
          <a:p>
            <a:pPr marL="0" indent="0" algn="just">
              <a:buNone/>
            </a:pPr>
            <a:r>
              <a:rPr lang="fr-FR" sz="2800" dirty="0">
                <a:solidFill>
                  <a:srgbClr val="FF0000"/>
                </a:solidFill>
              </a:rPr>
              <a:t>«</a:t>
            </a:r>
            <a:r>
              <a:rPr lang="fr-FR" sz="1050" dirty="0"/>
              <a:t> </a:t>
            </a:r>
            <a:r>
              <a:rPr lang="fr-FR" sz="1800" dirty="0"/>
              <a:t>Il faut que le lecteur s'attache à bien constater qu'il n'y a pas seulement deux personnages, mais trois dans le petit drame que j'ai soumis à son attention. L'un, Jacques Bonhomme, représente le </a:t>
            </a:r>
            <a:r>
              <a:rPr lang="fr-FR" sz="1800" dirty="0" smtClean="0"/>
              <a:t>consommateur</a:t>
            </a:r>
            <a:r>
              <a:rPr lang="fr-FR" sz="1800" dirty="0"/>
              <a:t>, réduit par la destruction à une jouissance au lieu de deux. L'autre, sous la figure du </a:t>
            </a:r>
            <a:r>
              <a:rPr lang="fr-FR" sz="1800" dirty="0" smtClean="0"/>
              <a:t>vitrier</a:t>
            </a:r>
            <a:r>
              <a:rPr lang="fr-FR" sz="1800" dirty="0"/>
              <a:t>, nous montre le </a:t>
            </a:r>
            <a:r>
              <a:rPr lang="fr-FR" sz="1800" dirty="0" smtClean="0"/>
              <a:t>producteur </a:t>
            </a:r>
            <a:r>
              <a:rPr lang="fr-FR" sz="1800" dirty="0"/>
              <a:t>dont l'accident encourage l'industrie. Le troisième est le </a:t>
            </a:r>
            <a:r>
              <a:rPr lang="fr-FR" sz="1800" dirty="0" smtClean="0"/>
              <a:t>cordonnier </a:t>
            </a:r>
            <a:r>
              <a:rPr lang="fr-FR" sz="1800" dirty="0"/>
              <a:t>(ou tout autre industriel) dont le travail est découragé d'autant par la même cause. C'est ce troisième personnage qu'on tient toujours dans l'ombre et qui, personnifiant ce qu'on ne voit pas, est un élément nécessaire du problème. C'est lui qui bientôt nous enseignera qu'il n'est pas moins absurde de voir un profit dans une restriction, laquelle n'est après tout qu'une destruction partielle. — Aussi, allez au fond de tous les arguments qu'on fait valoir en sa faveur, vous n'y trouverez que la paraphrase de ce dicton vulgaire: « </a:t>
            </a:r>
            <a:r>
              <a:rPr lang="fr-FR" sz="1800" i="1" dirty="0"/>
              <a:t>Que deviendraient les vitriers, si l'on ne cassait jamais de vitres?</a:t>
            </a:r>
            <a:r>
              <a:rPr lang="fr-FR" sz="1800" dirty="0"/>
              <a:t> » </a:t>
            </a:r>
          </a:p>
          <a:p>
            <a:pPr marL="0" indent="0" algn="just">
              <a:buNone/>
            </a:pPr>
            <a:endParaRPr lang="fr-FR" sz="1800" dirty="0"/>
          </a:p>
        </p:txBody>
      </p:sp>
    </p:spTree>
    <p:extLst>
      <p:ext uri="{BB962C8B-B14F-4D97-AF65-F5344CB8AC3E}">
        <p14:creationId xmlns:p14="http://schemas.microsoft.com/office/powerpoint/2010/main" val="124987975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9895"/>
          </a:xfrm>
        </p:spPr>
        <p:txBody>
          <a:bodyPr>
            <a:noAutofit/>
          </a:bodyPr>
          <a:lstStyle/>
          <a:p>
            <a:r>
              <a:rPr lang="fr-FR" sz="3200" dirty="0" smtClean="0"/>
              <a:t>Henry Hazlitt</a:t>
            </a:r>
            <a:br>
              <a:rPr lang="fr-FR" sz="3200" dirty="0" smtClean="0"/>
            </a:br>
            <a:r>
              <a:rPr lang="fr-FR" sz="3200" i="1" dirty="0" err="1" smtClean="0"/>
              <a:t>Economics</a:t>
            </a:r>
            <a:r>
              <a:rPr lang="fr-FR" sz="3200" i="1" dirty="0" smtClean="0"/>
              <a:t> in One </a:t>
            </a:r>
            <a:r>
              <a:rPr lang="fr-FR" sz="3200" i="1" dirty="0" err="1"/>
              <a:t>L</a:t>
            </a:r>
            <a:r>
              <a:rPr lang="fr-FR" sz="3200" i="1" dirty="0" err="1" smtClean="0"/>
              <a:t>esson</a:t>
            </a:r>
            <a:r>
              <a:rPr lang="fr-FR" sz="3200" i="1" dirty="0" smtClean="0"/>
              <a:t> </a:t>
            </a:r>
            <a:r>
              <a:rPr lang="fr-FR" sz="3200" dirty="0" smtClean="0"/>
              <a:t>(1946)</a:t>
            </a:r>
            <a:br>
              <a:rPr lang="fr-FR" sz="3200" dirty="0" smtClean="0"/>
            </a:br>
            <a:r>
              <a:rPr lang="fr-FR" sz="2400" dirty="0" smtClean="0"/>
              <a:t>(traduction d’Hervé de </a:t>
            </a:r>
            <a:r>
              <a:rPr lang="fr-FR" sz="2400" dirty="0" err="1" smtClean="0"/>
              <a:t>Quengo</a:t>
            </a:r>
            <a:r>
              <a:rPr lang="fr-FR" sz="2400" dirty="0" smtClean="0"/>
              <a:t>)</a:t>
            </a:r>
            <a:endParaRPr lang="fr-FR" sz="2400" dirty="0"/>
          </a:p>
        </p:txBody>
      </p:sp>
      <p:sp>
        <p:nvSpPr>
          <p:cNvPr id="5" name="Espace réservé du contenu 4"/>
          <p:cNvSpPr>
            <a:spLocks noGrp="1"/>
          </p:cNvSpPr>
          <p:nvPr>
            <p:ph idx="1"/>
          </p:nvPr>
        </p:nvSpPr>
        <p:spPr>
          <a:xfrm>
            <a:off x="457200" y="1651000"/>
            <a:ext cx="8229600" cy="4839230"/>
          </a:xfrm>
        </p:spPr>
        <p:txBody>
          <a:bodyPr>
            <a:normAutofit fontScale="25000" lnSpcReduction="20000"/>
          </a:bodyPr>
          <a:lstStyle/>
          <a:p>
            <a:pPr marL="0" indent="0" algn="just">
              <a:buNone/>
            </a:pPr>
            <a:r>
              <a:rPr lang="fr-FR" sz="9000" dirty="0" smtClean="0">
                <a:solidFill>
                  <a:srgbClr val="FF0000"/>
                </a:solidFill>
              </a:rPr>
              <a:t>«</a:t>
            </a:r>
            <a:r>
              <a:rPr lang="fr-FR" sz="6000" dirty="0"/>
              <a:t> </a:t>
            </a:r>
            <a:r>
              <a:rPr lang="fr-FR" sz="7200" b="1" dirty="0"/>
              <a:t>Deuxième partie — Les applications de la leçon</a:t>
            </a:r>
          </a:p>
          <a:p>
            <a:pPr marL="0" indent="0" algn="just">
              <a:buNone/>
            </a:pPr>
            <a:r>
              <a:rPr lang="fr-FR" sz="7200" b="1" dirty="0"/>
              <a:t>Chapitre II — La vitre brisée</a:t>
            </a:r>
          </a:p>
          <a:p>
            <a:pPr marL="0" indent="0" algn="just">
              <a:buNone/>
            </a:pPr>
            <a:r>
              <a:rPr lang="fr-FR" sz="7200" dirty="0"/>
              <a:t> </a:t>
            </a:r>
          </a:p>
          <a:p>
            <a:pPr marL="0" indent="0" algn="just">
              <a:buNone/>
            </a:pPr>
            <a:r>
              <a:rPr lang="fr-FR" sz="7200" dirty="0"/>
              <a:t>Commençons par un exemple aussi simple que possible et prenons, à l'instar de Bastiat, celui d'une vitre brisée.</a:t>
            </a:r>
          </a:p>
          <a:p>
            <a:pPr marL="0" indent="0" algn="just">
              <a:buNone/>
            </a:pPr>
            <a:r>
              <a:rPr lang="fr-FR" sz="7200" dirty="0"/>
              <a:t>Un jeune vaurien lance une brique contre la devanture d'un boulanger. Celui-ci furieux sort de sa boutique. Mais le gamin s'est enfui. La foule s'amasse et d'abord considère avec une béate satisfaction le grand trou fait dans la fenêtre et les morceaux de vitre qui parsèment pains et gâteaux. Après un moment, voici que naît le besoin d'un peu de réflexion philosophique. A peu près sûrement, quelques personnes dans la foule se disent entre elles, ou même disent au boulanger : « Après tout ce petit malheur a son bon côté, cela va donner du travail au vitrier. » Et, partant de là, elles commencent à réfléchir à la question. Combien peut coûter une grande glace comme celle-là aujourd'hui ? 50 dollars ? C'est une somme. Mais après tout, s'il n'y avait jamais de carreaux cassés, que deviendraient les vitriers ? Et à partir de ce moment, la chaîne des raisonnements se déroule sans fin. Le marchand de vitres va avoir cinquante dollars de plus dans sa poche. Il les dépensera chez d'autres marchands, et ceux-ci à leur tour auront cinquante dollars à dépenser chez d'autres, et ainsi de suite à l'infini. La vitre brisée va donc ainsi devenir une source d'argent et de travail dans des cercles sans cesse élargis. Et la conclusion logique de tout ceci devrait être — si la foule voulait bien la tirer — que le petit vaurien qui a lancé la brique, loin d'être un danger public, fut un bienfaiteur public.</a:t>
            </a:r>
          </a:p>
          <a:p>
            <a:pPr marL="0" indent="0" algn="just">
              <a:buNone/>
            </a:pPr>
            <a:endParaRPr lang="fr-FR" sz="6000" dirty="0"/>
          </a:p>
          <a:p>
            <a:pPr marL="0" indent="0" algn="just">
              <a:buNone/>
            </a:pPr>
            <a:endParaRPr lang="fr-FR" sz="6000" dirty="0"/>
          </a:p>
        </p:txBody>
      </p:sp>
    </p:spTree>
    <p:extLst>
      <p:ext uri="{BB962C8B-B14F-4D97-AF65-F5344CB8AC3E}">
        <p14:creationId xmlns:p14="http://schemas.microsoft.com/office/powerpoint/2010/main" val="52987792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Henry Hazlitt</a:t>
            </a:r>
            <a:br>
              <a:rPr lang="fr-FR" dirty="0" smtClean="0"/>
            </a:br>
            <a:r>
              <a:rPr lang="fr-FR" i="1" dirty="0" err="1" smtClean="0"/>
              <a:t>Economics</a:t>
            </a:r>
            <a:r>
              <a:rPr lang="fr-FR" i="1" dirty="0" smtClean="0"/>
              <a:t> in One </a:t>
            </a:r>
            <a:r>
              <a:rPr lang="fr-FR" i="1" dirty="0" err="1"/>
              <a:t>L</a:t>
            </a:r>
            <a:r>
              <a:rPr lang="fr-FR" i="1" dirty="0" err="1" smtClean="0"/>
              <a:t>esson</a:t>
            </a:r>
            <a:r>
              <a:rPr lang="fr-FR" i="1" dirty="0" smtClean="0"/>
              <a:t> </a:t>
            </a:r>
            <a:r>
              <a:rPr lang="fr-FR" dirty="0" smtClean="0"/>
              <a:t>(1946)</a:t>
            </a:r>
            <a:endParaRPr lang="fr-FR" dirty="0"/>
          </a:p>
        </p:txBody>
      </p:sp>
      <p:sp>
        <p:nvSpPr>
          <p:cNvPr id="5" name="Espace réservé du contenu 4"/>
          <p:cNvSpPr>
            <a:spLocks noGrp="1"/>
          </p:cNvSpPr>
          <p:nvPr>
            <p:ph idx="1"/>
          </p:nvPr>
        </p:nvSpPr>
        <p:spPr/>
        <p:txBody>
          <a:bodyPr>
            <a:normAutofit fontScale="25000" lnSpcReduction="20000"/>
          </a:bodyPr>
          <a:lstStyle/>
          <a:p>
            <a:pPr marL="0" indent="0" algn="just">
              <a:buNone/>
            </a:pPr>
            <a:r>
              <a:rPr lang="fr-FR" sz="9000" dirty="0" smtClean="0">
                <a:solidFill>
                  <a:srgbClr val="FF0000"/>
                </a:solidFill>
              </a:rPr>
              <a:t>«</a:t>
            </a:r>
            <a:r>
              <a:rPr lang="fr-FR" sz="6000" dirty="0"/>
              <a:t> </a:t>
            </a:r>
            <a:r>
              <a:rPr lang="fr-FR" sz="7200" dirty="0"/>
              <a:t>Mais voyons un autre aspect des choses. La foule a certainement au moins raison en ce qui concerne cette première conclusion. Ce petit acte de vandalisme va certes tout d'abord apporter du travail à quelque vitrier. Et le vitrier ne sera pas plus triste d'apprendre cet accident que l'entrepreneur de pompes funèbres ne l'est d'apprendre un décès.</a:t>
            </a:r>
          </a:p>
          <a:p>
            <a:pPr marL="0" indent="0" algn="just">
              <a:buNone/>
            </a:pPr>
            <a:r>
              <a:rPr lang="fr-FR" sz="7200" dirty="0"/>
              <a:t>Mais le boutiquier, lui, va perdre cinquante dollars qu'il avait affectés à l'achat d'un nouveau vêtement. Et puisqu'il doit faire remplacer la glace de sa vitrine, il va devoir se passer de son complet (ou de quelque autre objet dont il a besoin). Au lieu de posséder une vitrine et cinquante dollars, il n'a plus maintenant qu'une vitrine. Ou bien il avait décidé d'acheter son vêtement cet après-midi même, et alors au lieu d'avoir une fenêtre et un vêtement, il lui faut se contenter de sa fenêtre sans son vêtement. Et si nous pensons à lui en tant qu'élément de la société, nous voyons que la dite société a perdu un nouveau vêtement qui eût pu être produit et qu'elle est appauvrie d'autant.</a:t>
            </a:r>
          </a:p>
          <a:p>
            <a:pPr marL="0" indent="0" algn="just">
              <a:buNone/>
            </a:pPr>
            <a:r>
              <a:rPr lang="fr-FR" sz="7200" dirty="0"/>
              <a:t>En résumé, le gain en travail du vitrier est tout bonnement la perte en travail du tailleur. Aucun nouveau travail n'a été créé. Les bonnes gens de la foule n'ont pensé qu'à deux éléments du problème : le boulanger et le vitrier. Ils n'ont pas eu conscience qu'un troisième y était inclus : le tailleur. Et ils l'ont oublié tout simplement parce que celui-ci n'est pas entré en scène. Dans un jour ou deux, ils remarqueront la nouvelle vitre, mais ils ne verront jamais le beau vêtement neuf, tout simplement parce qu'il ne sera jamais fait. Ils n'aperçoivent donc seulement que ce qui est immédiatement perceptible à leurs yeux</a:t>
            </a:r>
            <a:r>
              <a:rPr lang="fr-FR" sz="7200" dirty="0" smtClean="0"/>
              <a:t>.</a:t>
            </a:r>
            <a:endParaRPr lang="fr-FR" sz="7200" dirty="0"/>
          </a:p>
          <a:p>
            <a:pPr marL="0" indent="0">
              <a:buNone/>
            </a:pPr>
            <a:endParaRPr lang="fr-FR" sz="6000" dirty="0"/>
          </a:p>
        </p:txBody>
      </p:sp>
    </p:spTree>
    <p:extLst>
      <p:ext uri="{BB962C8B-B14F-4D97-AF65-F5344CB8AC3E}">
        <p14:creationId xmlns:p14="http://schemas.microsoft.com/office/powerpoint/2010/main" val="3847350262"/>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Henry Hazlitt</a:t>
            </a:r>
            <a:br>
              <a:rPr lang="fr-FR" dirty="0" smtClean="0"/>
            </a:br>
            <a:r>
              <a:rPr lang="fr-FR" i="1" dirty="0" err="1" smtClean="0"/>
              <a:t>Economics</a:t>
            </a:r>
            <a:r>
              <a:rPr lang="fr-FR" i="1" dirty="0" smtClean="0"/>
              <a:t> in One </a:t>
            </a:r>
            <a:r>
              <a:rPr lang="fr-FR" i="1" dirty="0" err="1" smtClean="0"/>
              <a:t>Lesson</a:t>
            </a:r>
            <a:endParaRPr lang="fr-FR" i="1" dirty="0"/>
          </a:p>
        </p:txBody>
      </p:sp>
      <p:sp>
        <p:nvSpPr>
          <p:cNvPr id="5" name="Espace réservé du contenu 4"/>
          <p:cNvSpPr>
            <a:spLocks noGrp="1"/>
          </p:cNvSpPr>
          <p:nvPr>
            <p:ph idx="1"/>
          </p:nvPr>
        </p:nvSpPr>
        <p:spPr/>
        <p:txBody>
          <a:bodyPr>
            <a:normAutofit fontScale="25000" lnSpcReduction="20000"/>
          </a:bodyPr>
          <a:lstStyle/>
          <a:p>
            <a:pPr marL="0" indent="0" algn="just">
              <a:buNone/>
            </a:pPr>
            <a:r>
              <a:rPr lang="fr-FR" sz="9000" dirty="0" smtClean="0">
                <a:solidFill>
                  <a:srgbClr val="FF0000"/>
                </a:solidFill>
              </a:rPr>
              <a:t>«</a:t>
            </a:r>
            <a:r>
              <a:rPr lang="fr-FR" sz="6000" dirty="0"/>
              <a:t> </a:t>
            </a:r>
            <a:r>
              <a:rPr lang="fr-FR" sz="6000" b="1" dirty="0"/>
              <a:t>Chapitre III — Les bienfaits de la destruction</a:t>
            </a:r>
          </a:p>
          <a:p>
            <a:pPr marL="0" indent="0" algn="just">
              <a:buNone/>
            </a:pPr>
            <a:r>
              <a:rPr lang="fr-FR" sz="6000" dirty="0"/>
              <a:t> </a:t>
            </a:r>
          </a:p>
          <a:p>
            <a:pPr marL="0" indent="0" algn="just">
              <a:buNone/>
            </a:pPr>
            <a:r>
              <a:rPr lang="fr-FR" sz="6000" dirty="0"/>
              <a:t>Nous en avons terminé avec la vitre brisée. Raisonnement erroné de type élémentaire. N'importe qui, pourrait-on penser, serait capable de l'éviter après quelques instants de réflexion. Il n'en est rien : sous mille déguisements, le faux raisonnement de la vitre brisée est le plus persistant de tous dans l'histoire des idées économiques. Il est plus vivace maintenant qu'il ne l'a jamais été dans le passé. Il est solennellement refait chaque jour par les grands capitaines d'industrie, par les gens des Chambres de Commerce, par les leaders des syndicats, par les journalistes aussi bien dans l'éditorial de leurs journaux que dans leurs articles de fond, par les reporters de radio, par les statisticiens les plus experts, usant des techniques les plus qualifiées, par les professeurs d'économie politique, enfin, de nos meilleures universités. Dans leurs domaines variés, tous s'étendent à l'envie sur les avantages de la destruction.</a:t>
            </a:r>
          </a:p>
          <a:p>
            <a:pPr marL="0" indent="0" algn="just">
              <a:buNone/>
            </a:pPr>
            <a:r>
              <a:rPr lang="fr-FR" sz="6000" dirty="0"/>
              <a:t>Certains esprits trouveraient indigne d'eux de soutenir que de menus actes de destruction sont sources de profit ; mais ils vont presque jusqu'à voir d'inépuisables profits dans les actes de destruction. Ils vont jusqu'à nous démontrer qu'une économie de guerre est bien plus florissante qu'une économie de paix. Ils dénombrent les miracles de la production qu'on ne peut accomplir qu'en période de guerre. Ils entrevoient même un monde d'après-guerre qui sera rendu prospère grâce à l'énorme demande qui s'est accumulée ou qui se trouve différée.</a:t>
            </a:r>
          </a:p>
          <a:p>
            <a:pPr marL="0" indent="0" algn="just">
              <a:buNone/>
            </a:pPr>
            <a:r>
              <a:rPr lang="fr-FR" sz="6000" dirty="0"/>
              <a:t>En Europe, ils font avec complaisance le compte des villes entières qui ont été complètement rasées et qu'il faudra « reconstruire ». En Amérique, ils décomptent les maisons qui n'ont pas pu être bâties pendant la guerre, les bas nylon qui n'ont pas pu être tissés, les autos et les pneus usagés, les radios et les glacières fatiguées. Ils alignent ainsi d'impressionnantes additions</a:t>
            </a:r>
            <a:r>
              <a:rPr lang="fr-FR" sz="6000" dirty="0" smtClean="0"/>
              <a:t>.</a:t>
            </a:r>
            <a:endParaRPr lang="fr-FR" sz="6000" dirty="0"/>
          </a:p>
        </p:txBody>
      </p:sp>
    </p:spTree>
    <p:extLst>
      <p:ext uri="{BB962C8B-B14F-4D97-AF65-F5344CB8AC3E}">
        <p14:creationId xmlns:p14="http://schemas.microsoft.com/office/powerpoint/2010/main" val="257625409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Henry Hazlitt</a:t>
            </a:r>
            <a:br>
              <a:rPr lang="fr-FR" dirty="0" smtClean="0"/>
            </a:br>
            <a:r>
              <a:rPr lang="fr-FR" i="1" dirty="0" err="1" smtClean="0"/>
              <a:t>Economics</a:t>
            </a:r>
            <a:r>
              <a:rPr lang="fr-FR" i="1" dirty="0" smtClean="0"/>
              <a:t> in One </a:t>
            </a:r>
            <a:r>
              <a:rPr lang="fr-FR" i="1" dirty="0" err="1" smtClean="0"/>
              <a:t>Lesson</a:t>
            </a:r>
            <a:endParaRPr lang="fr-FR" i="1" dirty="0"/>
          </a:p>
        </p:txBody>
      </p:sp>
      <p:sp>
        <p:nvSpPr>
          <p:cNvPr id="5" name="Espace réservé du contenu 4"/>
          <p:cNvSpPr>
            <a:spLocks noGrp="1"/>
          </p:cNvSpPr>
          <p:nvPr>
            <p:ph idx="1"/>
          </p:nvPr>
        </p:nvSpPr>
        <p:spPr/>
        <p:txBody>
          <a:bodyPr>
            <a:normAutofit fontScale="25000" lnSpcReduction="20000"/>
          </a:bodyPr>
          <a:lstStyle/>
          <a:p>
            <a:pPr marL="0" indent="0" algn="just">
              <a:buNone/>
            </a:pPr>
            <a:r>
              <a:rPr lang="fr-FR" sz="9000" dirty="0" smtClean="0">
                <a:solidFill>
                  <a:srgbClr val="FF0000"/>
                </a:solidFill>
              </a:rPr>
              <a:t>«</a:t>
            </a:r>
            <a:r>
              <a:rPr lang="fr-FR" sz="6000" dirty="0"/>
              <a:t> Ne retrouvons-nous pas ici notre vieille amie, l'idée fausse de la vitre brisée, vêtue de neuf, méconnaissable tant elle a grossi. Cette fois elle est étayée sur tout un ensemble de sophismes similaires. Elle fait une grave confusion entre le besoin et la demande. Plus la guerre détruit, plus elle appauvrit, et plus grandit le besoin d'après-guerre. Cela ne fait aucun doute. Mais le besoin n'est pas la demande. La demande économique réelle ne se fonde pas seulement sur le besoin, mais sur le pouvoir d'achat correspondant. Les besoins de la Chine actuelle sont incomparablement plus grands que ceux de l'Amérique. Mais son pouvoir d'achat, et par conséquent, le mouvement de « nouvelles affaires » qu'elle peut provoquer, sont incomparablement plus petits.</a:t>
            </a:r>
          </a:p>
          <a:p>
            <a:pPr marL="0" indent="0" algn="just">
              <a:buNone/>
            </a:pPr>
            <a:r>
              <a:rPr lang="fr-FR" sz="6000" dirty="0"/>
              <a:t>Et si nous dépassons cet aspect superficiel des choses, nous avons chance de rencontrer une autre idée fausse, et les « vitre-</a:t>
            </a:r>
            <a:r>
              <a:rPr lang="fr-FR" sz="6000" dirty="0" err="1"/>
              <a:t>briséistes</a:t>
            </a:r>
            <a:r>
              <a:rPr lang="fr-FR" sz="6000" dirty="0"/>
              <a:t> » généralement la saisissent au vol et s'en emparent derechef. Ils ne pensent au « pouvoir d'achat » que sous forme de monnaie. Or la monnaie peut s'effondrer à toute allure par le moyen de la presse à billets. Et, de ce fait, tandis que j'écris ces lignes, l'impression des billets est l'industrie la plus prospère du monde — à supposer que le produit se mesure en terme de monnaie. Mais plus on fabrique de monnaie de cette manière, plus décroît la valeur donnée à l'unité de monnaie. Cette valeur décroissante peut être vérifiée par la hausse des prix de toutes marchandises. Mais comme la plupart des gens ont l'habitude bien enracinée d'évaluer leur richesse et leur revenu sous forme de monnaie, ils se considèrent plus riches si la somme globale de leur avoir monte, bien que, en terme de marchandises, ils possèdent moins et achèteront moins. La plupart des « bons » résultats économiques que l'on attribue à la guerre sont en réalité dus à l'inflation née de l'état de guerre. On aurait pu aussi bien les obtenir par une inflation du temps de paix. Nous reviendrons plus loin sur cette illusion monétaire</a:t>
            </a:r>
            <a:r>
              <a:rPr lang="fr-FR" sz="6000" dirty="0" smtClean="0"/>
              <a:t>.</a:t>
            </a:r>
            <a:endParaRPr lang="fr-FR" sz="6000" dirty="0"/>
          </a:p>
        </p:txBody>
      </p:sp>
    </p:spTree>
    <p:extLst>
      <p:ext uri="{BB962C8B-B14F-4D97-AF65-F5344CB8AC3E}">
        <p14:creationId xmlns:p14="http://schemas.microsoft.com/office/powerpoint/2010/main" val="141894270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Henry Hazlitt</a:t>
            </a:r>
            <a:br>
              <a:rPr lang="fr-FR" dirty="0" smtClean="0"/>
            </a:br>
            <a:r>
              <a:rPr lang="fr-FR" i="1" dirty="0" err="1" smtClean="0"/>
              <a:t>Economics</a:t>
            </a:r>
            <a:r>
              <a:rPr lang="fr-FR" i="1" dirty="0" smtClean="0"/>
              <a:t> in One </a:t>
            </a:r>
            <a:r>
              <a:rPr lang="fr-FR" i="1" dirty="0" err="1"/>
              <a:t>L</a:t>
            </a:r>
            <a:r>
              <a:rPr lang="fr-FR" i="1" dirty="0" err="1" smtClean="0"/>
              <a:t>esson</a:t>
            </a:r>
            <a:endParaRPr lang="fr-FR" i="1" dirty="0"/>
          </a:p>
        </p:txBody>
      </p:sp>
      <p:sp>
        <p:nvSpPr>
          <p:cNvPr id="5" name="Espace réservé du contenu 4"/>
          <p:cNvSpPr>
            <a:spLocks noGrp="1"/>
          </p:cNvSpPr>
          <p:nvPr>
            <p:ph idx="1"/>
          </p:nvPr>
        </p:nvSpPr>
        <p:spPr/>
        <p:txBody>
          <a:bodyPr>
            <a:normAutofit fontScale="25000" lnSpcReduction="20000"/>
          </a:bodyPr>
          <a:lstStyle/>
          <a:p>
            <a:pPr marL="0" indent="0" algn="just">
              <a:buNone/>
            </a:pPr>
            <a:r>
              <a:rPr lang="fr-FR" sz="9000" dirty="0" smtClean="0">
                <a:solidFill>
                  <a:srgbClr val="FF0000"/>
                </a:solidFill>
              </a:rPr>
              <a:t>«</a:t>
            </a:r>
            <a:r>
              <a:rPr lang="fr-FR" sz="6000" dirty="0"/>
              <a:t> Toutefois, il y a une part de vérité dans le sophisme de la demande, tout comme il y en avait une dans celui de la vitre brisée. Il est bien vrai que la vitre brisée donnait du travail au vitrier et que les destructions dues à la guerre donneront du travail aux fabricants de certains produits, que la destruction des maisons et des villes créera du travail pour les industries du bâtiment et de la construction. De même l'impossibilité de fabriquer des autos, des postes de radio et des glacières pendant la guerre aura créé une demande accumulée dans l'après-guerre </a:t>
            </a:r>
            <a:r>
              <a:rPr lang="fr-FR" sz="6000" i="1" dirty="0"/>
              <a:t>pour ces produits particuliers</a:t>
            </a:r>
            <a:r>
              <a:rPr lang="fr-FR" sz="6000" dirty="0"/>
              <a:t>. Pour le gros de la foule, cela aurait l'air d'être un accroissement de la demande, comme cela pourra l'être </a:t>
            </a:r>
            <a:r>
              <a:rPr lang="fr-FR" sz="6000" i="1" dirty="0"/>
              <a:t>en termes de dollars d'un pouvoir d'achat diminué</a:t>
            </a:r>
            <a:r>
              <a:rPr lang="fr-FR" sz="6000" dirty="0"/>
              <a:t>. Mais ce qui se passe en réalité, c'est un déplacement de la demande vers ces produits particuliers au détriment d'autres produits. Les peuples d'Europe vont bâtir plus de maisons qu'ailleurs parce qu'ils ne peuvent pas faire autrement. Mais tandis qu'ils auront à bâtir ces maisons, les forces qu'ils consacreront à cette tâche et l'énergie productrice ainsi dépensée leur manqueront pour fabriquer d'autres objets. L'argent ainsi employé diminuera d'autant leur pouvoir d'achat pour se procurer autre chose. Partout où le travail s'accroît dans une direction (sauf dans la mesure où la nécessité et l'urgence viennent stimuler des énergies productrices) il se réduit corrélativement dans une autre.</a:t>
            </a:r>
          </a:p>
          <a:p>
            <a:pPr algn="just"/>
            <a:endParaRPr lang="fr-FR" sz="6000" dirty="0"/>
          </a:p>
        </p:txBody>
      </p:sp>
    </p:spTree>
    <p:extLst>
      <p:ext uri="{BB962C8B-B14F-4D97-AF65-F5344CB8AC3E}">
        <p14:creationId xmlns:p14="http://schemas.microsoft.com/office/powerpoint/2010/main" val="1563717307"/>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Henry Hazlitt</a:t>
            </a:r>
            <a:br>
              <a:rPr lang="fr-FR" dirty="0" smtClean="0"/>
            </a:br>
            <a:r>
              <a:rPr lang="fr-FR" i="1" dirty="0" err="1" smtClean="0"/>
              <a:t>Economics</a:t>
            </a:r>
            <a:r>
              <a:rPr lang="fr-FR" i="1" dirty="0" smtClean="0"/>
              <a:t> in One </a:t>
            </a:r>
            <a:r>
              <a:rPr lang="fr-FR" i="1" dirty="0" err="1"/>
              <a:t>L</a:t>
            </a:r>
            <a:r>
              <a:rPr lang="fr-FR" i="1" dirty="0" err="1" smtClean="0"/>
              <a:t>esson</a:t>
            </a:r>
            <a:endParaRPr lang="fr-FR" i="1" dirty="0"/>
          </a:p>
        </p:txBody>
      </p:sp>
      <p:sp>
        <p:nvSpPr>
          <p:cNvPr id="5" name="Espace réservé du contenu 4"/>
          <p:cNvSpPr>
            <a:spLocks noGrp="1"/>
          </p:cNvSpPr>
          <p:nvPr>
            <p:ph idx="1"/>
          </p:nvPr>
        </p:nvSpPr>
        <p:spPr/>
        <p:txBody>
          <a:bodyPr>
            <a:normAutofit fontScale="25000" lnSpcReduction="20000"/>
          </a:bodyPr>
          <a:lstStyle/>
          <a:p>
            <a:pPr marL="0" indent="0" algn="just">
              <a:buNone/>
            </a:pPr>
            <a:r>
              <a:rPr lang="fr-FR" sz="9000" dirty="0" smtClean="0">
                <a:solidFill>
                  <a:srgbClr val="FF0000"/>
                </a:solidFill>
              </a:rPr>
              <a:t>«</a:t>
            </a:r>
            <a:r>
              <a:rPr lang="fr-FR" sz="6000" dirty="0"/>
              <a:t> En un mot, la guerre modifiera la </a:t>
            </a:r>
            <a:r>
              <a:rPr lang="fr-FR" sz="6000" i="1" dirty="0"/>
              <a:t>direction</a:t>
            </a:r>
            <a:r>
              <a:rPr lang="fr-FR" sz="6000" dirty="0"/>
              <a:t> de l'effort humain d'après-guerre, elle apportera des changements dans le choix des produits industriels, elle transformera la structure de l'industrie et cet état de fait nouveau entraînera, avec le temps, certaines conséquences notables. Quand les besoins accumulés de maisons et d'autres biens durables se seront apaisés, il se produira une distribution de la demande vers de nouvelles directions. Alors ces industries, momentanément favorisées, connaîtront ensuite une éclipse relative, et d'autres se développeront à leur tour afin de satisfaire ces besoins nouveaux.</a:t>
            </a:r>
          </a:p>
          <a:p>
            <a:pPr marL="0" indent="0" algn="just">
              <a:buNone/>
            </a:pPr>
            <a:r>
              <a:rPr lang="fr-FR" sz="6000" dirty="0"/>
              <a:t>[Depuis la fin de la deuxième guerre mondiale en Europe, il y a eu une « croissance économique » rapide et même spectaculaire, à la fois dans les pays qui furent ravagés par la guerre et dans ceux qui ne le furent pas. Certains pays où eurent lieu les plus grandes destructions, comme l’Allemagne, ont connu une croissance plus rapide que d’autres, comme la France, où il y eut bien moins de destructions. Ce fut pour partie parce que l’Allemagne de l'Ouest suivit des politiques économiques plus saines. Ce fut également pour partie parce que le besoin urgent de revenir à des conditions de vie et de logement normales stimula les efforts. Mais cela ne veut pas dire que la destruction de la propriété est un avantage pour la personne qui a subi cette destruction. Personne ne brûle sa maison suivant la théorie que le besoin de la reconstruire stimulerait son énergie.</a:t>
            </a:r>
          </a:p>
          <a:p>
            <a:pPr marL="0" indent="0" algn="just">
              <a:buNone/>
            </a:pPr>
            <a:r>
              <a:rPr lang="fr-FR" sz="6000" dirty="0"/>
              <a:t>Après une guerre, il se produit habituellement pendant un certain temps une stimulation des énergies. Au début du célèbre troisième chapitre de son </a:t>
            </a:r>
            <a:r>
              <a:rPr lang="fr-FR" sz="6000" i="1" dirty="0"/>
              <a:t>Histoire de l’Angleterre</a:t>
            </a:r>
            <a:r>
              <a:rPr lang="fr-FR" sz="6000" dirty="0"/>
              <a:t>, Macaulay soulignait que </a:t>
            </a:r>
            <a:r>
              <a:rPr lang="fr-FR" sz="6000" dirty="0" smtClean="0"/>
              <a:t>:</a:t>
            </a:r>
            <a:endParaRPr lang="fr-FR" sz="6000" dirty="0"/>
          </a:p>
        </p:txBody>
      </p:sp>
    </p:spTree>
    <p:extLst>
      <p:ext uri="{BB962C8B-B14F-4D97-AF65-F5344CB8AC3E}">
        <p14:creationId xmlns:p14="http://schemas.microsoft.com/office/powerpoint/2010/main" val="246975614"/>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Henry Hazlitt</a:t>
            </a:r>
            <a:br>
              <a:rPr lang="fr-FR" dirty="0" smtClean="0"/>
            </a:br>
            <a:r>
              <a:rPr lang="fr-FR" i="1" dirty="0" err="1" smtClean="0"/>
              <a:t>Economics</a:t>
            </a:r>
            <a:r>
              <a:rPr lang="fr-FR" i="1" dirty="0" smtClean="0"/>
              <a:t> in One </a:t>
            </a:r>
            <a:r>
              <a:rPr lang="fr-FR" i="1" dirty="0" err="1"/>
              <a:t>L</a:t>
            </a:r>
            <a:r>
              <a:rPr lang="fr-FR" i="1" dirty="0" err="1" smtClean="0"/>
              <a:t>esson</a:t>
            </a:r>
            <a:endParaRPr lang="fr-FR" i="1" dirty="0"/>
          </a:p>
        </p:txBody>
      </p:sp>
      <p:sp>
        <p:nvSpPr>
          <p:cNvPr id="5" name="Espace réservé du contenu 4"/>
          <p:cNvSpPr>
            <a:spLocks noGrp="1"/>
          </p:cNvSpPr>
          <p:nvPr>
            <p:ph idx="1"/>
          </p:nvPr>
        </p:nvSpPr>
        <p:spPr/>
        <p:txBody>
          <a:bodyPr>
            <a:normAutofit fontScale="25000" lnSpcReduction="20000"/>
          </a:bodyPr>
          <a:lstStyle/>
          <a:p>
            <a:pPr marL="0" indent="0" algn="just">
              <a:buNone/>
            </a:pPr>
            <a:r>
              <a:rPr lang="fr-FR" sz="9000" dirty="0" smtClean="0">
                <a:solidFill>
                  <a:srgbClr val="FF0000"/>
                </a:solidFill>
              </a:rPr>
              <a:t>«</a:t>
            </a:r>
            <a:r>
              <a:rPr lang="fr-FR" sz="6000" dirty="0"/>
              <a:t> Aucune infortune ordinaire, aucune erreur de gouvernement ordinaire, ne pourront rendre une nation misérable dans le même rapport que le progrès constant de la connaissance physique et l’effort constant de chaque homme pour s’améliorer rendent une nation prospère. On a souvent constaté que les nombreuses dépenses, la lourde taxation, les restrictions commerciales absurdes, les tribunaux corrompus, les guerres désastreuses, les séditions, les persécutions, les conflagrations et les inondations n’ont pas été capables de détruire le capital aussi vite que les efforts des citoyens privés n’ont pu le créer.</a:t>
            </a:r>
          </a:p>
          <a:p>
            <a:pPr marL="0" indent="0" algn="just">
              <a:buNone/>
            </a:pPr>
            <a:r>
              <a:rPr lang="fr-FR" sz="6000" dirty="0"/>
              <a:t>Aucun homme ne voudrait voir sa propriété détruite, que ce soit en temps de paix ou en temps de guerre. Ce qui est nuisible ou désastreux pour un individu doit également être nuisible ou désastreux pour cet ensemble d’individus qu’est la nation</a:t>
            </a:r>
            <a:r>
              <a:rPr lang="fr-FR" sz="6000" dirty="0" smtClean="0"/>
              <a:t>.</a:t>
            </a:r>
          </a:p>
          <a:p>
            <a:pPr marL="0" indent="0" algn="just">
              <a:buNone/>
            </a:pPr>
            <a:r>
              <a:rPr lang="fr-FR" sz="6000" dirty="0">
                <a:solidFill>
                  <a:prstClr val="black"/>
                </a:solidFill>
                <a:latin typeface="TimesNewRomanPSMT"/>
              </a:rPr>
              <a:t>La plupart des sophismes les plus fréquents que l’on trouve dans les raisonnements économiques proviennent de la propension, particulièrement marquée de nos jours, à penser à une abstraction — la collectivité, la « nation » — et à oublier ou à ignorer les individus qui la constituent et qui lui donnent un sens. Personne ne pourrait penser que les destructions dues à la guerre seraient un avantage économique si l’on pensait d’abord à tous ceux dont la propriété a été détruite.(</a:t>
            </a:r>
            <a:r>
              <a:rPr lang="fr-FR" sz="6000" i="1" dirty="0">
                <a:solidFill>
                  <a:prstClr val="black"/>
                </a:solidFill>
                <a:latin typeface="TimesNewRomanPSMT"/>
              </a:rPr>
              <a:t>Édition de 1979, traduit par Hervé de </a:t>
            </a:r>
            <a:r>
              <a:rPr lang="fr-FR" sz="6000" i="1" dirty="0" err="1">
                <a:solidFill>
                  <a:prstClr val="black"/>
                </a:solidFill>
                <a:latin typeface="TimesNewRomanPSMT"/>
              </a:rPr>
              <a:t>Quengo</a:t>
            </a:r>
            <a:r>
              <a:rPr lang="fr-FR" sz="6000" dirty="0">
                <a:solidFill>
                  <a:prstClr val="black"/>
                </a:solidFill>
                <a:latin typeface="TimesNewRomanPSMT"/>
              </a:rPr>
              <a:t>)]</a:t>
            </a:r>
          </a:p>
          <a:p>
            <a:endParaRPr lang="fr-FR" sz="6000" dirty="0"/>
          </a:p>
          <a:p>
            <a:endParaRPr lang="fr-FR" sz="6000" dirty="0"/>
          </a:p>
        </p:txBody>
      </p:sp>
    </p:spTree>
    <p:extLst>
      <p:ext uri="{BB962C8B-B14F-4D97-AF65-F5344CB8AC3E}">
        <p14:creationId xmlns:p14="http://schemas.microsoft.com/office/powerpoint/2010/main" val="241208108"/>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Henry Hazlitt</a:t>
            </a:r>
            <a:br>
              <a:rPr lang="fr-FR" dirty="0" smtClean="0"/>
            </a:br>
            <a:r>
              <a:rPr lang="fr-FR" i="1" dirty="0" err="1" smtClean="0"/>
              <a:t>Economics</a:t>
            </a:r>
            <a:r>
              <a:rPr lang="fr-FR" i="1" dirty="0" smtClean="0"/>
              <a:t> in One </a:t>
            </a:r>
            <a:r>
              <a:rPr lang="fr-FR" i="1" dirty="0" err="1"/>
              <a:t>L</a:t>
            </a:r>
            <a:r>
              <a:rPr lang="fr-FR" i="1" dirty="0" err="1" smtClean="0"/>
              <a:t>esson</a:t>
            </a:r>
            <a:endParaRPr lang="fr-FR" i="1" dirty="0"/>
          </a:p>
        </p:txBody>
      </p:sp>
      <p:sp>
        <p:nvSpPr>
          <p:cNvPr id="5" name="Espace réservé du contenu 4"/>
          <p:cNvSpPr>
            <a:spLocks noGrp="1"/>
          </p:cNvSpPr>
          <p:nvPr>
            <p:ph idx="1"/>
          </p:nvPr>
        </p:nvSpPr>
        <p:spPr/>
        <p:txBody>
          <a:bodyPr>
            <a:normAutofit fontScale="25000" lnSpcReduction="20000"/>
          </a:bodyPr>
          <a:lstStyle/>
          <a:p>
            <a:pPr marL="0" indent="0">
              <a:buNone/>
            </a:pPr>
            <a:r>
              <a:rPr lang="fr-FR" sz="9000" dirty="0" smtClean="0">
                <a:solidFill>
                  <a:srgbClr val="FF0000"/>
                </a:solidFill>
              </a:rPr>
              <a:t>«</a:t>
            </a:r>
            <a:r>
              <a:rPr lang="fr-FR" sz="6000" dirty="0"/>
              <a:t> Il importe enfin de se rappeler que la demande d'après-guerre sera seulement d'un type différent de celle d'avant-guerre. Elle ne sera pas simplement détournée d'un article vers un autre. Dans la plupart des pays et dans l'ensemble de l'économie, elle se contractera.</a:t>
            </a:r>
          </a:p>
          <a:p>
            <a:pPr marL="0" indent="0">
              <a:buNone/>
            </a:pPr>
            <a:r>
              <a:rPr lang="fr-FR" sz="6000" dirty="0"/>
              <a:t>Cela est inévitable si nous considérons que la demande et l'offre sont en vérité comme les deux faces d'une même pièce de monnaie. Elles sont un même phénomène considéré sous deux aspects différents. L'offre crée la demande parce que, en réalité, elle est la demande, et l'offre de la chose que l'on crée est ce que l'on peut offrir en échange des choses que l'on désire. En ce sens, l'offre que les fermiers font de leur blé constitue leur demande d'autos ou d'autres biens dont ils ont besoin. L'offre d'autos constitue la demande que les constructeurs d'autos font de blé ou d'autres biens. A notre époque moderne, tous ces faits sont inhérents à la division du travail et à l'économie d'échange.</a:t>
            </a:r>
          </a:p>
          <a:p>
            <a:pPr marL="0" indent="0">
              <a:buNone/>
            </a:pPr>
            <a:r>
              <a:rPr lang="fr-FR" sz="6000" dirty="0"/>
              <a:t>Ce fait fondamental, il est vrai, est rendu obscur à la plupart des gens (comme aussi à certains économistes pourtant réputés très brillants) à cause des complications qu'apportent les salaires et la forme indirecte de payement sous laquelle presque tous les échanges se font aujourd'hui, à savoir la monnaie.</a:t>
            </a:r>
          </a:p>
          <a:p>
            <a:pPr marL="0" indent="0">
              <a:buNone/>
            </a:pPr>
            <a:r>
              <a:rPr lang="fr-FR" sz="6000" dirty="0"/>
              <a:t>John Stuart Mill, et certains économistes classiques avec lui, sans attacher toujours assez d'importance aux multiples conséquences qu'entraîne l'emploi de la monnaie, ne manquèrent pourtant pas de voir les réalités profondes cachées sous les apparences monétaires.</a:t>
            </a:r>
          </a:p>
          <a:p>
            <a:pPr marL="0" indent="0">
              <a:buNone/>
            </a:pPr>
            <a:r>
              <a:rPr lang="fr-FR" sz="6000" dirty="0"/>
              <a:t>Dans la mesure où ils en étaient conscients, ils étaient en avance sur beaucoup de leurs critiques actuels que la monnaie induit en erreur plus qu'elle ne les instruit. L'inflation en soi, c'est la simple émission de signes monétaires nouveaux, avec les conséquences qui en découlent : hausse des salaires et accroissement des prix, peut très bien </a:t>
            </a:r>
            <a:r>
              <a:rPr lang="fr-FR" sz="6000" i="1" dirty="0"/>
              <a:t>avoir l'air</a:t>
            </a:r>
            <a:r>
              <a:rPr lang="fr-FR" sz="6000" dirty="0"/>
              <a:t> de créer une demande supplémentaire. </a:t>
            </a:r>
          </a:p>
        </p:txBody>
      </p:sp>
    </p:spTree>
    <p:extLst>
      <p:ext uri="{BB962C8B-B14F-4D97-AF65-F5344CB8AC3E}">
        <p14:creationId xmlns:p14="http://schemas.microsoft.com/office/powerpoint/2010/main" val="383379641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40902"/>
          </a:xfrm>
        </p:spPr>
        <p:txBody>
          <a:bodyPr>
            <a:normAutofit fontScale="90000"/>
          </a:bodyPr>
          <a:lstStyle/>
          <a:p>
            <a:endParaRPr lang="fr-FR" dirty="0"/>
          </a:p>
        </p:txBody>
      </p:sp>
      <p:pic>
        <p:nvPicPr>
          <p:cNvPr id="4" name="Espace réservé du contenu 3" descr="Maris Houellebecq.jpeg"/>
          <p:cNvPicPr>
            <a:picLocks noGrp="1" noChangeAspect="1"/>
          </p:cNvPicPr>
          <p:nvPr>
            <p:ph idx="1"/>
          </p:nvPr>
        </p:nvPicPr>
        <p:blipFill>
          <a:blip r:embed="rId2">
            <a:extLst>
              <a:ext uri="{28A0092B-C50C-407E-A947-70E740481C1C}">
                <a14:useLocalDpi xmlns:a14="http://schemas.microsoft.com/office/drawing/2010/main" val="0"/>
              </a:ext>
            </a:extLst>
          </a:blip>
          <a:srcRect l="-59987" r="-59987"/>
          <a:stretch>
            <a:fillRect/>
          </a:stretch>
        </p:blipFill>
        <p:spPr>
          <a:xfrm>
            <a:off x="457200" y="1091199"/>
            <a:ext cx="8229600" cy="5766802"/>
          </a:xfrm>
        </p:spPr>
      </p:pic>
    </p:spTree>
    <p:extLst>
      <p:ext uri="{BB962C8B-B14F-4D97-AF65-F5344CB8AC3E}">
        <p14:creationId xmlns:p14="http://schemas.microsoft.com/office/powerpoint/2010/main" val="75753294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Henry Hazlitt</a:t>
            </a:r>
            <a:br>
              <a:rPr lang="fr-FR" dirty="0" smtClean="0"/>
            </a:br>
            <a:r>
              <a:rPr lang="fr-FR" i="1" dirty="0" err="1" smtClean="0"/>
              <a:t>Economics</a:t>
            </a:r>
            <a:r>
              <a:rPr lang="fr-FR" i="1" dirty="0" smtClean="0"/>
              <a:t> in One </a:t>
            </a:r>
            <a:r>
              <a:rPr lang="fr-FR" i="1" dirty="0" err="1"/>
              <a:t>L</a:t>
            </a:r>
            <a:r>
              <a:rPr lang="fr-FR" i="1" dirty="0" err="1" smtClean="0"/>
              <a:t>esson</a:t>
            </a:r>
            <a:endParaRPr lang="fr-FR" i="1" dirty="0"/>
          </a:p>
        </p:txBody>
      </p:sp>
      <p:sp>
        <p:nvSpPr>
          <p:cNvPr id="5" name="Espace réservé du contenu 4"/>
          <p:cNvSpPr>
            <a:spLocks noGrp="1"/>
          </p:cNvSpPr>
          <p:nvPr>
            <p:ph idx="1"/>
          </p:nvPr>
        </p:nvSpPr>
        <p:spPr/>
        <p:txBody>
          <a:bodyPr>
            <a:normAutofit fontScale="25000" lnSpcReduction="20000"/>
          </a:bodyPr>
          <a:lstStyle/>
          <a:p>
            <a:pPr marL="0" indent="0" algn="just">
              <a:buNone/>
            </a:pPr>
            <a:r>
              <a:rPr lang="fr-FR" sz="9000" dirty="0" smtClean="0">
                <a:solidFill>
                  <a:srgbClr val="FF0000"/>
                </a:solidFill>
              </a:rPr>
              <a:t>«</a:t>
            </a:r>
            <a:r>
              <a:rPr lang="fr-FR" sz="6000" dirty="0"/>
              <a:t> </a:t>
            </a:r>
            <a:r>
              <a:rPr lang="fr-FR" sz="7200" dirty="0"/>
              <a:t>Mais si on raisonne en termes de production et d'échange des biens réels, il n'en est rien. Et cependant le fait que la demande décroît en période d'après-guerre peut très bien être caché à bien des gens par l'illusion que leur apporte la hausse nominale de leur salaire, bien que celle-ci soit plus que balancée par la hausse des prix</a:t>
            </a:r>
            <a:r>
              <a:rPr lang="fr-FR" sz="7200" dirty="0" smtClean="0"/>
              <a:t>.</a:t>
            </a:r>
            <a:r>
              <a:rPr lang="fr-FR" sz="7200" dirty="0"/>
              <a:t> La demande d'après-guerre dans la plupart des pays, je le répète, se contracte en valeur absolue par rapport à la demande d'avant-guerre, tout simplement parce qu'après la guerre l'offre aura décru. Cette vérité devrait être suffisamment prouvée par l'exemple de l'Allemagne et du Japon, où des dizaines de grandes villes ont été rasées. Elle devient d'ailleurs évidente quand on la pousse à l'extrême. Si par exemple l'Angleterre, de par sa participation à la guerre, au lieu d'avoir subi des dommages relatifs, avait eu toutes ses villes et toutes ses usines démolies et presque toutes ses ressources en capital et en marchandises détruites de telle façon que ses habitants en eussent été réduits au niveau économique de la Chine, peu d'entre eux parleraient aujourd'hui des bienfaits d'une demande accumulée grâce à la guerre. Il leur paraîtrait au contraire évident que le pouvoir d'achat s'est trouvé anéanti dans la mesure même où l'a été le pouvoir de produire. Une inflation monétaire grandissante qui augmente les prix de 1 000 % peut bien faire paraître les chiffres monétaires du revenu national plus élevés qu'avant la guerre. Mais ceux qui s'y laisseraient tromper, se croyant pour cela plus riches qu'avant-guerre, s'avèreraient inaccessibles aux arguments rationnels. Pourtant le raisonnement que nous faisons garde la même valeur, qu'il s'agisse de dommages de guerre partiels ou de destruction totale.</a:t>
            </a:r>
          </a:p>
          <a:p>
            <a:endParaRPr lang="fr-FR" sz="6000" dirty="0"/>
          </a:p>
          <a:p>
            <a:endParaRPr lang="fr-FR" sz="6000" dirty="0"/>
          </a:p>
          <a:p>
            <a:r>
              <a:rPr lang="fr-FR" sz="6000" dirty="0" smtClean="0"/>
              <a:t>. </a:t>
            </a:r>
            <a:endParaRPr lang="fr-FR" sz="6000" dirty="0"/>
          </a:p>
        </p:txBody>
      </p:sp>
    </p:spTree>
    <p:extLst>
      <p:ext uri="{BB962C8B-B14F-4D97-AF65-F5344CB8AC3E}">
        <p14:creationId xmlns:p14="http://schemas.microsoft.com/office/powerpoint/2010/main" val="28901766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p:cTn id="7" dur="500" fill="hold"/>
                                        <p:tgtEl>
                                          <p:spTgt spid="5">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xEl>
                                              <p:pRg st="3" end="3"/>
                                            </p:txEl>
                                          </p:spTgt>
                                        </p:tgtEl>
                                        <p:attrNameLst>
                                          <p:attrName>ppt_y</p:attrName>
                                        </p:attrNameLst>
                                      </p:cBhvr>
                                      <p:tavLst>
                                        <p:tav tm="0">
                                          <p:val>
                                            <p:strVal val="#ppt_y"/>
                                          </p:val>
                                        </p:tav>
                                        <p:tav tm="100000">
                                          <p:val>
                                            <p:strVal val="#ppt_y"/>
                                          </p:val>
                                        </p:tav>
                                      </p:tavLst>
                                    </p:anim>
                                    <p:anim calcmode="lin" valueType="num">
                                      <p:cBhvr>
                                        <p:cTn id="9" dur="500" fill="hold"/>
                                        <p:tgtEl>
                                          <p:spTgt spid="5">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xEl>
                                              <p:pRg st="3" end="3"/>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grpId="1" nodeType="clickEffect">
                                  <p:stCondLst>
                                    <p:cond delay="0"/>
                                  </p:stCondLst>
                                  <p:iterate type="lt">
                                    <p:tmPct val="0"/>
                                  </p:iterate>
                                  <p:childTnLst>
                                    <p:set>
                                      <p:cBhvr>
                                        <p:cTn id="15" dur="1" fill="hold">
                                          <p:stCondLst>
                                            <p:cond delay="0"/>
                                          </p:stCondLst>
                                        </p:cTn>
                                        <p:tgtEl>
                                          <p:spTgt spid="5">
                                            <p:txEl>
                                              <p:pRg st="3" end="3"/>
                                            </p:txEl>
                                          </p:spTgt>
                                        </p:tgtEl>
                                        <p:attrNameLst>
                                          <p:attrName>style.visibility</p:attrName>
                                        </p:attrNameLst>
                                      </p:cBhvr>
                                      <p:to>
                                        <p:strVal val="visible"/>
                                      </p:to>
                                    </p:set>
                                    <p:anim calcmode="lin" valueType="num">
                                      <p:cBhvr>
                                        <p:cTn id="16"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17" dur="500" fill="hold"/>
                                        <p:tgtEl>
                                          <p:spTgt spid="5">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5" grpId="1"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Henry Hazlitt</a:t>
            </a:r>
            <a:br>
              <a:rPr lang="fr-FR" dirty="0" smtClean="0"/>
            </a:br>
            <a:r>
              <a:rPr lang="fr-FR" i="1" dirty="0" err="1" smtClean="0"/>
              <a:t>Economics</a:t>
            </a:r>
            <a:r>
              <a:rPr lang="fr-FR" i="1" dirty="0" smtClean="0"/>
              <a:t> in One </a:t>
            </a:r>
            <a:r>
              <a:rPr lang="fr-FR" i="1" dirty="0" err="1" smtClean="0"/>
              <a:t>lesson</a:t>
            </a:r>
            <a:endParaRPr lang="fr-FR" i="1" dirty="0"/>
          </a:p>
        </p:txBody>
      </p:sp>
      <p:sp>
        <p:nvSpPr>
          <p:cNvPr id="5" name="Espace réservé du contenu 4"/>
          <p:cNvSpPr>
            <a:spLocks noGrp="1"/>
          </p:cNvSpPr>
          <p:nvPr>
            <p:ph idx="1"/>
          </p:nvPr>
        </p:nvSpPr>
        <p:spPr/>
        <p:txBody>
          <a:bodyPr>
            <a:normAutofit fontScale="25000" lnSpcReduction="20000"/>
          </a:bodyPr>
          <a:lstStyle/>
          <a:p>
            <a:pPr marL="0" indent="0" algn="just">
              <a:buNone/>
            </a:pPr>
            <a:r>
              <a:rPr lang="fr-FR" sz="9000" dirty="0" smtClean="0">
                <a:solidFill>
                  <a:srgbClr val="FF0000"/>
                </a:solidFill>
              </a:rPr>
              <a:t>«</a:t>
            </a:r>
            <a:r>
              <a:rPr lang="fr-FR" sz="6000" dirty="0"/>
              <a:t> </a:t>
            </a:r>
            <a:r>
              <a:rPr lang="fr-FR" sz="6000" dirty="0" smtClean="0"/>
              <a:t>On </a:t>
            </a:r>
            <a:r>
              <a:rPr lang="fr-FR" sz="6000" dirty="0"/>
              <a:t>dit parfois que les Allemands ou les Japonais ont après la guerre eu un avantage sur les Américains parce que leurs vieilles usines, ayant été complètement détruites par les bombes durant la guerre, ont pu être remplacées par les usines et les équipements les plus modernes. Ils ont ainsi pu produire plus efficacement et à des coûts plus bas que les Américains avec leurs usines et équipements plus anciens et à moitié obsolètes. Mais s’il s’agissait vraiment d’un avantage net évident, les Américains pourraient facilement l’éliminer en détruisant immédiatement leurs vieilles usines et en jetant leurs vieux équipements. En fait, tous les industriels de tous les pays pourraient bazarder leurs usines et équipements anciens chaque année pour construire de nouvelles usines et installer de nouveaux équipements.</a:t>
            </a:r>
          </a:p>
          <a:p>
            <a:pPr marL="0" indent="0" algn="just">
              <a:buNone/>
            </a:pPr>
            <a:r>
              <a:rPr lang="fr-FR" sz="6000" dirty="0" smtClean="0"/>
              <a:t>La </a:t>
            </a:r>
            <a:r>
              <a:rPr lang="fr-FR" sz="6000" dirty="0"/>
              <a:t>vérité est simple : il existe un taux de remplacement optimal, une durée meilleure que les autres pour le remplacement. Il serait avantageux pour l’industriel que son usine et ses équipements soient détruits par des bombes uniquement si le temps était venu, au bout duquel son usine et ses équipements avaient déjà atteint une valeur nulle ou négative, en raison de la détérioration et de l’obsolescence, et que les bombes tombent juste au moment où il aurait dû de toute façon appeler une équipe de </a:t>
            </a:r>
            <a:r>
              <a:rPr lang="fr-FR" sz="6000" dirty="0" smtClean="0"/>
              <a:t>démolisseurs </a:t>
            </a:r>
            <a:r>
              <a:rPr lang="fr-FR" sz="6000" dirty="0"/>
              <a:t>ou commander de nouveaux équipements.</a:t>
            </a:r>
          </a:p>
          <a:p>
            <a:pPr marL="0" indent="0" algn="just">
              <a:buNone/>
            </a:pPr>
            <a:r>
              <a:rPr lang="fr-FR" sz="6000" dirty="0"/>
              <a:t>Il est vrai que la dépréciation et l’obsolescence préalables, si elles ne sont pas prises en compte de manière adéquate dans ses livres de comptabilité, peuvent rendre la destruction de sa propriété moins désastreuse, en fin de compte, qu’il ne semble. Il est également vrai que la présence de nouvelles usines et de nouveaux équipements accélère l’obsolescence des vieilles usines et des anciens équipements. Si les propriétaires de ces vieilles usines et de ces anciens équipements essaient de les utiliser plus longtemps que la durée qui leur permet de maximiser leur profit, alors les industriels dont les usines et équipements ont été détruits (si l’on suppose qu’ils aient eu à la fois la volonté et le capital pour les remplacer avec de nouvelles usines et de nouveaux équipements) tireront un avantage comparatif ou, pour parler plus précisément, réduiront leur perte comparative.</a:t>
            </a:r>
          </a:p>
          <a:p>
            <a:pPr algn="just"/>
            <a:endParaRPr lang="fr-FR" sz="6000" dirty="0"/>
          </a:p>
          <a:p>
            <a:pPr marL="0" indent="0" algn="just">
              <a:buNone/>
            </a:pPr>
            <a:endParaRPr lang="fr-FR" sz="6000" dirty="0"/>
          </a:p>
        </p:txBody>
      </p:sp>
    </p:spTree>
    <p:extLst>
      <p:ext uri="{BB962C8B-B14F-4D97-AF65-F5344CB8AC3E}">
        <p14:creationId xmlns:p14="http://schemas.microsoft.com/office/powerpoint/2010/main" val="316786331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Henry Hazlitt</a:t>
            </a:r>
            <a:br>
              <a:rPr lang="fr-FR" dirty="0" smtClean="0"/>
            </a:br>
            <a:r>
              <a:rPr lang="fr-FR" i="1" dirty="0" err="1" smtClean="0"/>
              <a:t>Economics</a:t>
            </a:r>
            <a:r>
              <a:rPr lang="fr-FR" i="1" dirty="0" smtClean="0"/>
              <a:t> in One </a:t>
            </a:r>
            <a:r>
              <a:rPr lang="fr-FR" i="1" dirty="0" err="1" smtClean="0"/>
              <a:t>lesson</a:t>
            </a:r>
            <a:endParaRPr lang="fr-FR" i="1" dirty="0"/>
          </a:p>
        </p:txBody>
      </p:sp>
      <p:sp>
        <p:nvSpPr>
          <p:cNvPr id="5" name="Espace réservé du contenu 4"/>
          <p:cNvSpPr>
            <a:spLocks noGrp="1"/>
          </p:cNvSpPr>
          <p:nvPr>
            <p:ph idx="1"/>
          </p:nvPr>
        </p:nvSpPr>
        <p:spPr/>
        <p:txBody>
          <a:bodyPr>
            <a:normAutofit fontScale="32500" lnSpcReduction="20000"/>
          </a:bodyPr>
          <a:lstStyle/>
          <a:p>
            <a:pPr marL="0" indent="0" algn="just">
              <a:buNone/>
            </a:pPr>
            <a:r>
              <a:rPr lang="fr-FR" sz="7200" dirty="0"/>
              <a:t>En résumé, nous en arrivons à la conclusion qu’il n’est jamais avantageux pour quelqu’un de voir ses usines détruites par des obus ou des bombes, à moins que ces usines n’aient déjà perdu leur valeur ou aient atteint une valeur négative à cause de la dépréciation et de l’obsolescence.</a:t>
            </a:r>
          </a:p>
          <a:p>
            <a:pPr marL="0" indent="0" algn="just">
              <a:buNone/>
            </a:pPr>
            <a:r>
              <a:rPr lang="fr-FR" sz="7200" dirty="0"/>
              <a:t>En outre, dans toute cette discussion, nous avons écarté un point central. Usines et équipements ne peuvent pas être remplacés par un individu (ou un gouvernement socialiste) s’il n’a pas acquis et ne peut pas acquérir l’épargne, l’accumulation de capital, permettant le remplacement. Or la guerre détruit le capital accumulé. (</a:t>
            </a:r>
            <a:r>
              <a:rPr lang="fr-FR" sz="7200" i="1" dirty="0"/>
              <a:t>Édition de 1979, traduit par Hervé de </a:t>
            </a:r>
            <a:r>
              <a:rPr lang="fr-FR" sz="7200" i="1" dirty="0" err="1"/>
              <a:t>Quengo</a:t>
            </a:r>
            <a:r>
              <a:rPr lang="fr-FR" sz="7200" dirty="0"/>
              <a:t>)</a:t>
            </a:r>
            <a:r>
              <a:rPr lang="fr-FR" sz="7200" dirty="0" smtClean="0"/>
              <a:t>]</a:t>
            </a:r>
            <a:endParaRPr lang="fr-FR" sz="9000" dirty="0" smtClean="0">
              <a:solidFill>
                <a:srgbClr val="FF0000"/>
              </a:solidFill>
            </a:endParaRPr>
          </a:p>
        </p:txBody>
      </p:sp>
    </p:spTree>
    <p:extLst>
      <p:ext uri="{BB962C8B-B14F-4D97-AF65-F5344CB8AC3E}">
        <p14:creationId xmlns:p14="http://schemas.microsoft.com/office/powerpoint/2010/main" val="1810397315"/>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descr="Jean-baptiste_Say.jpg"/>
          <p:cNvPicPr>
            <a:picLocks noGrp="1" noChangeAspect="1"/>
          </p:cNvPicPr>
          <p:nvPr>
            <p:ph idx="1"/>
          </p:nvPr>
        </p:nvPicPr>
        <p:blipFill>
          <a:blip r:embed="rId2">
            <a:extLst>
              <a:ext uri="{28A0092B-C50C-407E-A947-70E740481C1C}">
                <a14:useLocalDpi xmlns:a14="http://schemas.microsoft.com/office/drawing/2010/main" val="0"/>
              </a:ext>
            </a:extLst>
          </a:blip>
          <a:srcRect l="-47635" r="-47635"/>
          <a:stretch>
            <a:fillRect/>
          </a:stretch>
        </p:blipFill>
        <p:spPr/>
      </p:pic>
      <p:sp>
        <p:nvSpPr>
          <p:cNvPr id="6" name="Titre 5"/>
          <p:cNvSpPr>
            <a:spLocks noGrp="1"/>
          </p:cNvSpPr>
          <p:nvPr>
            <p:ph type="title"/>
          </p:nvPr>
        </p:nvSpPr>
        <p:spPr/>
        <p:txBody>
          <a:bodyPr>
            <a:normAutofit fontScale="90000"/>
          </a:bodyPr>
          <a:lstStyle/>
          <a:p>
            <a:r>
              <a:rPr lang="fr-FR" dirty="0" smtClean="0"/>
              <a:t>Jean-Baptiste Say</a:t>
            </a:r>
            <a:br>
              <a:rPr lang="fr-FR" dirty="0" smtClean="0"/>
            </a:br>
            <a:r>
              <a:rPr lang="fr-FR" dirty="0" smtClean="0"/>
              <a:t>(1767-1832)</a:t>
            </a:r>
            <a:endParaRPr lang="fr-FR" dirty="0"/>
          </a:p>
        </p:txBody>
      </p:sp>
    </p:spTree>
    <p:extLst>
      <p:ext uri="{BB962C8B-B14F-4D97-AF65-F5344CB8AC3E}">
        <p14:creationId xmlns:p14="http://schemas.microsoft.com/office/powerpoint/2010/main" val="3913991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Failure of the New Economics_Hazlitt.jpg"/>
          <p:cNvPicPr>
            <a:picLocks noGrp="1" noChangeAspect="1"/>
          </p:cNvPicPr>
          <p:nvPr>
            <p:ph idx="1"/>
          </p:nvPr>
        </p:nvPicPr>
        <p:blipFill>
          <a:blip r:embed="rId2">
            <a:extLst>
              <a:ext uri="{28A0092B-C50C-407E-A947-70E740481C1C}">
                <a14:useLocalDpi xmlns:a14="http://schemas.microsoft.com/office/drawing/2010/main" val="0"/>
              </a:ext>
            </a:extLst>
          </a:blip>
          <a:srcRect l="-90540" r="-90540"/>
          <a:stretch>
            <a:fillRect/>
          </a:stretch>
        </p:blipFill>
        <p:spPr/>
      </p:pic>
    </p:spTree>
    <p:extLst>
      <p:ext uri="{BB962C8B-B14F-4D97-AF65-F5344CB8AC3E}">
        <p14:creationId xmlns:p14="http://schemas.microsoft.com/office/powerpoint/2010/main" val="1217263814"/>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Henry Hazlitt </a:t>
            </a:r>
            <a:r>
              <a:rPr lang="fr-FR" sz="3200" i="1" dirty="0" smtClean="0"/>
              <a:t>The </a:t>
            </a:r>
            <a:r>
              <a:rPr lang="fr-FR" sz="3200" i="1" dirty="0" err="1" smtClean="0"/>
              <a:t>Failure</a:t>
            </a:r>
            <a:r>
              <a:rPr lang="fr-FR" sz="3200" i="1" dirty="0" smtClean="0"/>
              <a:t> of New </a:t>
            </a:r>
            <a:r>
              <a:rPr lang="fr-FR" sz="3200" i="1" dirty="0" err="1" smtClean="0"/>
              <a:t>Economics</a:t>
            </a:r>
            <a:r>
              <a:rPr lang="fr-FR" sz="3200" i="1" dirty="0" smtClean="0"/>
              <a:t/>
            </a:r>
            <a:br>
              <a:rPr lang="fr-FR" sz="3200" i="1" dirty="0" smtClean="0"/>
            </a:br>
            <a:r>
              <a:rPr lang="fr-FR" sz="3200" dirty="0" smtClean="0"/>
              <a:t>Chapitre III Keynes vs. </a:t>
            </a:r>
            <a:r>
              <a:rPr lang="fr-FR" sz="3200" dirty="0" err="1" smtClean="0"/>
              <a:t>Say’s</a:t>
            </a:r>
            <a:r>
              <a:rPr lang="fr-FR" sz="3200" dirty="0" smtClean="0"/>
              <a:t> </a:t>
            </a:r>
            <a:r>
              <a:rPr lang="fr-FR" sz="3200" dirty="0" err="1" smtClean="0"/>
              <a:t>law</a:t>
            </a:r>
            <a:endParaRPr lang="fr-FR" sz="3200" i="1" dirty="0"/>
          </a:p>
        </p:txBody>
      </p:sp>
      <p:sp>
        <p:nvSpPr>
          <p:cNvPr id="5" name="Espace réservé du contenu 4"/>
          <p:cNvSpPr>
            <a:spLocks noGrp="1"/>
          </p:cNvSpPr>
          <p:nvPr>
            <p:ph idx="1"/>
          </p:nvPr>
        </p:nvSpPr>
        <p:spPr>
          <a:xfrm>
            <a:off x="457200" y="1600200"/>
            <a:ext cx="8229600" cy="4768103"/>
          </a:xfrm>
        </p:spPr>
        <p:txBody>
          <a:bodyPr>
            <a:noAutofit/>
          </a:bodyPr>
          <a:lstStyle/>
          <a:p>
            <a:pPr marL="0" indent="0" algn="just">
              <a:buNone/>
            </a:pPr>
            <a:r>
              <a:rPr lang="fr-FR" sz="2800" dirty="0" smtClean="0">
                <a:solidFill>
                  <a:srgbClr val="FF0000"/>
                </a:solidFill>
              </a:rPr>
              <a:t>«</a:t>
            </a:r>
            <a:r>
              <a:rPr lang="fr-FR" sz="2000" dirty="0" smtClean="0">
                <a:solidFill>
                  <a:srgbClr val="FF0000"/>
                </a:solidFill>
              </a:rPr>
              <a:t> </a:t>
            </a:r>
            <a:r>
              <a:rPr lang="fr-FR" sz="2000" dirty="0" smtClean="0"/>
              <a:t>It </a:t>
            </a:r>
            <a:r>
              <a:rPr lang="fr-FR" sz="2000" dirty="0" err="1"/>
              <a:t>is</a:t>
            </a:r>
            <a:r>
              <a:rPr lang="fr-FR" sz="2000" dirty="0"/>
              <a:t> important to </a:t>
            </a:r>
            <a:r>
              <a:rPr lang="fr-FR" sz="2000" dirty="0" err="1"/>
              <a:t>realize</a:t>
            </a:r>
            <a:r>
              <a:rPr lang="fr-FR" sz="2000" dirty="0"/>
              <a:t>, to </a:t>
            </a:r>
            <a:r>
              <a:rPr lang="fr-FR" sz="2000" dirty="0" err="1"/>
              <a:t>begin</a:t>
            </a:r>
            <a:r>
              <a:rPr lang="fr-FR" sz="2000" dirty="0"/>
              <a:t> </a:t>
            </a:r>
            <a:r>
              <a:rPr lang="fr-FR" sz="2000" dirty="0" err="1"/>
              <a:t>with</a:t>
            </a:r>
            <a:r>
              <a:rPr lang="fr-FR" sz="2000" dirty="0"/>
              <a:t>, as </a:t>
            </a:r>
            <a:r>
              <a:rPr lang="fr-FR" sz="2000" dirty="0" smtClean="0"/>
              <a:t>Mises has </a:t>
            </a:r>
            <a:r>
              <a:rPr lang="fr-FR" sz="2000" dirty="0" err="1" smtClean="0"/>
              <a:t>pointed</a:t>
            </a:r>
            <a:r>
              <a:rPr lang="fr-FR" sz="2000" dirty="0" smtClean="0"/>
              <a:t> </a:t>
            </a:r>
            <a:r>
              <a:rPr lang="fr-FR" sz="2000" dirty="0"/>
              <a:t>out, </a:t>
            </a:r>
            <a:r>
              <a:rPr lang="fr-FR" sz="2000" dirty="0" err="1"/>
              <a:t>that</a:t>
            </a:r>
            <a:r>
              <a:rPr lang="fr-FR" sz="2000" dirty="0"/>
              <a:t> </a:t>
            </a:r>
            <a:r>
              <a:rPr lang="fr-FR" sz="2000" dirty="0" err="1"/>
              <a:t>what</a:t>
            </a:r>
            <a:r>
              <a:rPr lang="fr-FR" sz="2000" dirty="0"/>
              <a:t> </a:t>
            </a:r>
            <a:r>
              <a:rPr lang="fr-FR" sz="2000" dirty="0" err="1"/>
              <a:t>is</a:t>
            </a:r>
            <a:r>
              <a:rPr lang="fr-FR" sz="2000" dirty="0"/>
              <a:t> </a:t>
            </a:r>
            <a:r>
              <a:rPr lang="fr-FR" sz="2000" dirty="0" err="1"/>
              <a:t>called</a:t>
            </a:r>
            <a:r>
              <a:rPr lang="fr-FR" sz="2000" dirty="0"/>
              <a:t> </a:t>
            </a:r>
            <a:r>
              <a:rPr lang="fr-FR" sz="2000" dirty="0" err="1"/>
              <a:t>Say's</a:t>
            </a:r>
            <a:r>
              <a:rPr lang="fr-FR" sz="2000" dirty="0"/>
              <a:t> Law </a:t>
            </a:r>
            <a:r>
              <a:rPr lang="fr-FR" sz="2000" dirty="0" err="1"/>
              <a:t>was</a:t>
            </a:r>
            <a:r>
              <a:rPr lang="fr-FR" sz="2000" dirty="0"/>
              <a:t> not </a:t>
            </a:r>
            <a:r>
              <a:rPr lang="fr-FR" sz="2000" dirty="0" err="1"/>
              <a:t>originally</a:t>
            </a:r>
            <a:r>
              <a:rPr lang="fr-FR" sz="2000" dirty="0"/>
              <a:t> </a:t>
            </a:r>
            <a:r>
              <a:rPr lang="fr-FR" sz="2000" dirty="0" err="1"/>
              <a:t>designed</a:t>
            </a:r>
            <a:r>
              <a:rPr lang="fr-FR" sz="2000" dirty="0"/>
              <a:t> as an </a:t>
            </a:r>
            <a:r>
              <a:rPr lang="fr-FR" sz="2000" dirty="0" err="1"/>
              <a:t>integral</a:t>
            </a:r>
            <a:r>
              <a:rPr lang="fr-FR" sz="2000" dirty="0"/>
              <a:t> part of </a:t>
            </a:r>
            <a:r>
              <a:rPr lang="fr-FR" sz="2000" dirty="0" err="1"/>
              <a:t>classical</a:t>
            </a:r>
            <a:r>
              <a:rPr lang="fr-FR" sz="2000" dirty="0"/>
              <a:t> </a:t>
            </a:r>
            <a:r>
              <a:rPr lang="fr-FR" sz="2000" dirty="0" err="1"/>
              <a:t>economics</a:t>
            </a:r>
            <a:r>
              <a:rPr lang="fr-FR" sz="2000" dirty="0"/>
              <a:t> but as </a:t>
            </a:r>
            <a:r>
              <a:rPr lang="fr-FR" sz="2000" dirty="0" smtClean="0"/>
              <a:t>a </a:t>
            </a:r>
            <a:r>
              <a:rPr lang="fr-FR" sz="2000" dirty="0" err="1" smtClean="0"/>
              <a:t>preliminary</a:t>
            </a:r>
            <a:r>
              <a:rPr lang="fr-FR" sz="2000" dirty="0"/>
              <a:t>—as a </a:t>
            </a:r>
            <a:r>
              <a:rPr lang="fr-FR" sz="2000" dirty="0" err="1"/>
              <a:t>refutation</a:t>
            </a:r>
            <a:r>
              <a:rPr lang="fr-FR" sz="2000" dirty="0"/>
              <a:t> of a </a:t>
            </a:r>
            <a:r>
              <a:rPr lang="fr-FR" sz="2000" dirty="0" err="1"/>
              <a:t>fallacy</a:t>
            </a:r>
            <a:r>
              <a:rPr lang="fr-FR" sz="2000" dirty="0"/>
              <a:t> </a:t>
            </a:r>
            <a:r>
              <a:rPr lang="fr-FR" sz="2000" dirty="0" err="1"/>
              <a:t>that</a:t>
            </a:r>
            <a:r>
              <a:rPr lang="fr-FR" sz="2000" dirty="0"/>
              <a:t> long </a:t>
            </a:r>
            <a:r>
              <a:rPr lang="fr-FR" sz="2000" dirty="0" err="1" smtClean="0"/>
              <a:t>preceded</a:t>
            </a:r>
            <a:r>
              <a:rPr lang="fr-FR" sz="2000" dirty="0"/>
              <a:t> </a:t>
            </a:r>
            <a:r>
              <a:rPr lang="fr-FR" sz="2000" dirty="0" smtClean="0"/>
              <a:t>the </a:t>
            </a:r>
            <a:r>
              <a:rPr lang="fr-FR" sz="2000" dirty="0" err="1"/>
              <a:t>development</a:t>
            </a:r>
            <a:r>
              <a:rPr lang="fr-FR" sz="2000" dirty="0"/>
              <a:t> of </a:t>
            </a:r>
            <a:r>
              <a:rPr lang="fr-FR" sz="2000" dirty="0" err="1"/>
              <a:t>economics</a:t>
            </a:r>
            <a:r>
              <a:rPr lang="fr-FR" sz="2000" dirty="0"/>
              <a:t> as a </a:t>
            </a:r>
            <a:r>
              <a:rPr lang="fr-FR" sz="2000" dirty="0" err="1"/>
              <a:t>recognized</a:t>
            </a:r>
            <a:r>
              <a:rPr lang="fr-FR" sz="2000" dirty="0"/>
              <a:t> </a:t>
            </a:r>
            <a:r>
              <a:rPr lang="fr-FR" sz="2000" dirty="0" err="1" smtClean="0"/>
              <a:t>special</a:t>
            </a:r>
            <a:r>
              <a:rPr lang="fr-FR" sz="2000" dirty="0"/>
              <a:t> </a:t>
            </a:r>
            <a:r>
              <a:rPr lang="fr-FR" sz="2000" dirty="0" err="1" smtClean="0"/>
              <a:t>branch</a:t>
            </a:r>
            <a:r>
              <a:rPr lang="fr-FR" sz="2000" dirty="0" smtClean="0"/>
              <a:t> </a:t>
            </a:r>
            <a:r>
              <a:rPr lang="fr-FR" sz="2000" dirty="0"/>
              <a:t>of </a:t>
            </a:r>
            <a:r>
              <a:rPr lang="fr-FR" sz="2000" dirty="0" err="1"/>
              <a:t>knowledge</a:t>
            </a:r>
            <a:r>
              <a:rPr lang="fr-FR" sz="2000" dirty="0"/>
              <a:t>. </a:t>
            </a:r>
            <a:r>
              <a:rPr lang="fr-FR" sz="2000" dirty="0" err="1"/>
              <a:t>Whenever</a:t>
            </a:r>
            <a:r>
              <a:rPr lang="fr-FR" sz="2000" dirty="0"/>
              <a:t> business </a:t>
            </a:r>
            <a:r>
              <a:rPr lang="fr-FR" sz="2000" dirty="0" err="1"/>
              <a:t>was</a:t>
            </a:r>
            <a:r>
              <a:rPr lang="fr-FR" sz="2000" dirty="0"/>
              <a:t> </a:t>
            </a:r>
            <a:r>
              <a:rPr lang="fr-FR" sz="2000" dirty="0" err="1"/>
              <a:t>bad</a:t>
            </a:r>
            <a:r>
              <a:rPr lang="fr-FR" sz="2000" dirty="0"/>
              <a:t>, </a:t>
            </a:r>
            <a:r>
              <a:rPr lang="fr-FR" sz="2000" dirty="0" smtClean="0"/>
              <a:t>the </a:t>
            </a:r>
            <a:r>
              <a:rPr lang="fr-FR" sz="2000" dirty="0" err="1" smtClean="0"/>
              <a:t>average</a:t>
            </a:r>
            <a:r>
              <a:rPr lang="fr-FR" sz="2000" dirty="0" smtClean="0"/>
              <a:t> </a:t>
            </a:r>
            <a:r>
              <a:rPr lang="fr-FR" sz="2000" dirty="0" err="1"/>
              <a:t>merchant</a:t>
            </a:r>
            <a:r>
              <a:rPr lang="fr-FR" sz="2000" dirty="0"/>
              <a:t> </a:t>
            </a:r>
            <a:r>
              <a:rPr lang="fr-FR" sz="2000" dirty="0" err="1"/>
              <a:t>had</a:t>
            </a:r>
            <a:r>
              <a:rPr lang="fr-FR" sz="2000" dirty="0"/>
              <a:t> </a:t>
            </a:r>
            <a:r>
              <a:rPr lang="fr-FR" sz="2000" dirty="0" err="1"/>
              <a:t>two</a:t>
            </a:r>
            <a:r>
              <a:rPr lang="fr-FR" sz="2000" dirty="0"/>
              <a:t> </a:t>
            </a:r>
            <a:r>
              <a:rPr lang="fr-FR" sz="2000" dirty="0" err="1"/>
              <a:t>explanations</a:t>
            </a:r>
            <a:r>
              <a:rPr lang="fr-FR" sz="2000" dirty="0"/>
              <a:t> </a:t>
            </a:r>
            <a:r>
              <a:rPr lang="fr-FR" sz="2000" dirty="0" err="1"/>
              <a:t>at</a:t>
            </a:r>
            <a:r>
              <a:rPr lang="fr-FR" sz="2000" dirty="0"/>
              <a:t> hand: the </a:t>
            </a:r>
            <a:r>
              <a:rPr lang="fr-FR" sz="2000" dirty="0" err="1" smtClean="0"/>
              <a:t>evil</a:t>
            </a:r>
            <a:r>
              <a:rPr lang="fr-FR" sz="2000" dirty="0"/>
              <a:t> </a:t>
            </a:r>
            <a:r>
              <a:rPr lang="fr-FR" sz="2000" dirty="0" err="1" smtClean="0"/>
              <a:t>was</a:t>
            </a:r>
            <a:r>
              <a:rPr lang="fr-FR" sz="2000" dirty="0" smtClean="0"/>
              <a:t> </a:t>
            </a:r>
            <a:r>
              <a:rPr lang="fr-FR" sz="2000" dirty="0" err="1"/>
              <a:t>caused</a:t>
            </a:r>
            <a:r>
              <a:rPr lang="fr-FR" sz="2000" dirty="0"/>
              <a:t> by a </a:t>
            </a:r>
            <a:r>
              <a:rPr lang="fr-FR" sz="2000" dirty="0" err="1"/>
              <a:t>scarcity</a:t>
            </a:r>
            <a:r>
              <a:rPr lang="fr-FR" sz="2000" dirty="0"/>
              <a:t> of money and by </a:t>
            </a:r>
            <a:r>
              <a:rPr lang="fr-FR" sz="2000" dirty="0" err="1"/>
              <a:t>general</a:t>
            </a:r>
            <a:r>
              <a:rPr lang="fr-FR" sz="2000" dirty="0"/>
              <a:t> </a:t>
            </a:r>
            <a:r>
              <a:rPr lang="fr-FR" sz="2000" dirty="0" err="1" smtClean="0"/>
              <a:t>overproduction</a:t>
            </a:r>
            <a:r>
              <a:rPr lang="fr-FR" sz="2000" dirty="0" smtClean="0"/>
              <a:t>. Adam </a:t>
            </a:r>
            <a:r>
              <a:rPr lang="fr-FR" sz="2000" dirty="0"/>
              <a:t>Smith, in a </a:t>
            </a:r>
            <a:r>
              <a:rPr lang="fr-FR" sz="2000" dirty="0" err="1"/>
              <a:t>famous</a:t>
            </a:r>
            <a:r>
              <a:rPr lang="fr-FR" sz="2000" dirty="0"/>
              <a:t> passage in </a:t>
            </a:r>
            <a:r>
              <a:rPr lang="fr-FR" sz="2000" i="1" dirty="0"/>
              <a:t>The </a:t>
            </a:r>
            <a:r>
              <a:rPr lang="fr-FR" sz="2000" i="1" dirty="0" err="1" smtClean="0"/>
              <a:t>Wealth</a:t>
            </a:r>
            <a:r>
              <a:rPr lang="fr-FR" sz="2000" i="1" dirty="0"/>
              <a:t> </a:t>
            </a:r>
            <a:r>
              <a:rPr lang="fr-FR" sz="2000" i="1" dirty="0" smtClean="0"/>
              <a:t>of Nations </a:t>
            </a:r>
            <a:r>
              <a:rPr lang="fr-FR" sz="2000" dirty="0" smtClean="0"/>
              <a:t>? </a:t>
            </a:r>
            <a:r>
              <a:rPr lang="fr-FR" sz="2000" dirty="0" err="1"/>
              <a:t>exploded</a:t>
            </a:r>
            <a:r>
              <a:rPr lang="fr-FR" sz="2000" dirty="0"/>
              <a:t> the first of </a:t>
            </a:r>
            <a:r>
              <a:rPr lang="fr-FR" sz="2000" dirty="0" err="1"/>
              <a:t>these</a:t>
            </a:r>
            <a:r>
              <a:rPr lang="fr-FR" sz="2000" dirty="0"/>
              <a:t> </a:t>
            </a:r>
            <a:r>
              <a:rPr lang="fr-FR" sz="2000" dirty="0" err="1"/>
              <a:t>myths</a:t>
            </a:r>
            <a:r>
              <a:rPr lang="fr-FR" sz="2000" dirty="0"/>
              <a:t>. Say </a:t>
            </a:r>
            <a:r>
              <a:rPr lang="fr-FR" sz="2000" dirty="0" err="1" smtClean="0"/>
              <a:t>devoted</a:t>
            </a:r>
            <a:r>
              <a:rPr lang="fr-FR" sz="2000" dirty="0"/>
              <a:t> </a:t>
            </a:r>
            <a:r>
              <a:rPr lang="fr-FR" sz="2000" dirty="0" err="1" smtClean="0"/>
              <a:t>himself</a:t>
            </a:r>
            <a:r>
              <a:rPr lang="fr-FR" sz="2000" dirty="0" smtClean="0"/>
              <a:t> </a:t>
            </a:r>
            <a:r>
              <a:rPr lang="fr-FR" sz="2000" dirty="0"/>
              <a:t>to a </a:t>
            </a:r>
            <a:r>
              <a:rPr lang="fr-FR" sz="2000" dirty="0" err="1"/>
              <a:t>refutation</a:t>
            </a:r>
            <a:r>
              <a:rPr lang="fr-FR" sz="2000" dirty="0"/>
              <a:t> of the second</a:t>
            </a:r>
            <a:r>
              <a:rPr lang="fr-FR" sz="2000" dirty="0" smtClean="0"/>
              <a:t>. »</a:t>
            </a:r>
            <a:endParaRPr lang="fr-FR" sz="2000" dirty="0"/>
          </a:p>
        </p:txBody>
      </p:sp>
    </p:spTree>
    <p:extLst>
      <p:ext uri="{BB962C8B-B14F-4D97-AF65-F5344CB8AC3E}">
        <p14:creationId xmlns:p14="http://schemas.microsoft.com/office/powerpoint/2010/main" val="3473384087"/>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Murray </a:t>
            </a:r>
            <a:r>
              <a:rPr lang="fr-FR" dirty="0" err="1" smtClean="0"/>
              <a:t>Rothbard</a:t>
            </a:r>
            <a:r>
              <a:rPr lang="fr-FR" dirty="0" smtClean="0"/>
              <a:t/>
            </a:r>
            <a:br>
              <a:rPr lang="fr-FR" dirty="0" smtClean="0"/>
            </a:br>
            <a:r>
              <a:rPr lang="fr-FR" dirty="0" smtClean="0"/>
              <a:t>(1926-1995)</a:t>
            </a:r>
            <a:endParaRPr lang="fr-FR" dirty="0"/>
          </a:p>
        </p:txBody>
      </p:sp>
      <p:pic>
        <p:nvPicPr>
          <p:cNvPr id="4" name="Espace réservé du contenu 3" descr="MurrayBW.jpg"/>
          <p:cNvPicPr>
            <a:picLocks noGrp="1" noChangeAspect="1"/>
          </p:cNvPicPr>
          <p:nvPr>
            <p:ph idx="1"/>
          </p:nvPr>
        </p:nvPicPr>
        <p:blipFill>
          <a:blip r:embed="rId2">
            <a:extLst>
              <a:ext uri="{28A0092B-C50C-407E-A947-70E740481C1C}">
                <a14:useLocalDpi xmlns:a14="http://schemas.microsoft.com/office/drawing/2010/main" val="0"/>
              </a:ext>
            </a:extLst>
          </a:blip>
          <a:srcRect l="-81374" r="-81374"/>
          <a:stretch>
            <a:fillRect/>
          </a:stretch>
        </p:blipFill>
        <p:spPr/>
      </p:pic>
    </p:spTree>
    <p:extLst>
      <p:ext uri="{BB962C8B-B14F-4D97-AF65-F5344CB8AC3E}">
        <p14:creationId xmlns:p14="http://schemas.microsoft.com/office/powerpoint/2010/main" val="12690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80">
                                          <p:stCondLst>
                                            <p:cond delay="0"/>
                                          </p:stCondLst>
                                        </p:cTn>
                                        <p:tgtEl>
                                          <p:spTgt spid="2"/>
                                        </p:tgtEl>
                                      </p:cBhvr>
                                    </p:animEffect>
                                    <p:anim calcmode="lin" valueType="num">
                                      <p:cBhvr>
                                        <p:cTn id="13"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tgtEl>
                                      </p:cBhvr>
                                      <p:to x="100000" y="60000"/>
                                    </p:animScale>
                                    <p:animScale>
                                      <p:cBhvr>
                                        <p:cTn id="19" dur="166" decel="50000">
                                          <p:stCondLst>
                                            <p:cond delay="676"/>
                                          </p:stCondLst>
                                        </p:cTn>
                                        <p:tgtEl>
                                          <p:spTgt spid="2"/>
                                        </p:tgtEl>
                                      </p:cBhvr>
                                      <p:to x="100000" y="100000"/>
                                    </p:animScale>
                                    <p:animScale>
                                      <p:cBhvr>
                                        <p:cTn id="20" dur="26">
                                          <p:stCondLst>
                                            <p:cond delay="1312"/>
                                          </p:stCondLst>
                                        </p:cTn>
                                        <p:tgtEl>
                                          <p:spTgt spid="2"/>
                                        </p:tgtEl>
                                      </p:cBhvr>
                                      <p:to x="100000" y="80000"/>
                                    </p:animScale>
                                    <p:animScale>
                                      <p:cBhvr>
                                        <p:cTn id="21" dur="166" decel="50000">
                                          <p:stCondLst>
                                            <p:cond delay="1338"/>
                                          </p:stCondLst>
                                        </p:cTn>
                                        <p:tgtEl>
                                          <p:spTgt spid="2"/>
                                        </p:tgtEl>
                                      </p:cBhvr>
                                      <p:to x="100000" y="100000"/>
                                    </p:animScale>
                                    <p:animScale>
                                      <p:cBhvr>
                                        <p:cTn id="22" dur="26">
                                          <p:stCondLst>
                                            <p:cond delay="1642"/>
                                          </p:stCondLst>
                                        </p:cTn>
                                        <p:tgtEl>
                                          <p:spTgt spid="2"/>
                                        </p:tgtEl>
                                      </p:cBhvr>
                                      <p:to x="100000" y="90000"/>
                                    </p:animScale>
                                    <p:animScale>
                                      <p:cBhvr>
                                        <p:cTn id="23" dur="166" decel="50000">
                                          <p:stCondLst>
                                            <p:cond delay="1668"/>
                                          </p:stCondLst>
                                        </p:cTn>
                                        <p:tgtEl>
                                          <p:spTgt spid="2"/>
                                        </p:tgtEl>
                                      </p:cBhvr>
                                      <p:to x="100000" y="100000"/>
                                    </p:animScale>
                                    <p:animScale>
                                      <p:cBhvr>
                                        <p:cTn id="24" dur="26">
                                          <p:stCondLst>
                                            <p:cond delay="1808"/>
                                          </p:stCondLst>
                                        </p:cTn>
                                        <p:tgtEl>
                                          <p:spTgt spid="2"/>
                                        </p:tgtEl>
                                      </p:cBhvr>
                                      <p:to x="100000" y="95000"/>
                                    </p:animScale>
                                    <p:animScale>
                                      <p:cBhvr>
                                        <p:cTn id="25"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err="1" smtClean="0"/>
              <a:t>Rothbard</a:t>
            </a:r>
            <a:r>
              <a:rPr lang="fr-FR" dirty="0" smtClean="0"/>
              <a:t> </a:t>
            </a:r>
            <a:br>
              <a:rPr lang="fr-FR" dirty="0" smtClean="0"/>
            </a:br>
            <a:r>
              <a:rPr lang="fr-FR" dirty="0" err="1" smtClean="0"/>
              <a:t>History</a:t>
            </a:r>
            <a:r>
              <a:rPr lang="fr-FR" dirty="0" smtClean="0"/>
              <a:t> of </a:t>
            </a:r>
            <a:r>
              <a:rPr lang="fr-FR" dirty="0" err="1" smtClean="0"/>
              <a:t>Economic</a:t>
            </a:r>
            <a:r>
              <a:rPr lang="fr-FR" dirty="0" smtClean="0"/>
              <a:t> </a:t>
            </a:r>
            <a:r>
              <a:rPr lang="fr-FR" dirty="0" err="1" smtClean="0"/>
              <a:t>Thought</a:t>
            </a:r>
            <a:endParaRPr lang="fr-FR" dirty="0"/>
          </a:p>
        </p:txBody>
      </p:sp>
      <p:pic>
        <p:nvPicPr>
          <p:cNvPr id="4" name="Espace réservé du contenu 3" descr="Rothbard History of Economic Thought.jpg"/>
          <p:cNvPicPr>
            <a:picLocks noGrp="1" noChangeAspect="1"/>
          </p:cNvPicPr>
          <p:nvPr>
            <p:ph idx="1"/>
          </p:nvPr>
        </p:nvPicPr>
        <p:blipFill>
          <a:blip r:embed="rId2">
            <a:extLst>
              <a:ext uri="{28A0092B-C50C-407E-A947-70E740481C1C}">
                <a14:useLocalDpi xmlns:a14="http://schemas.microsoft.com/office/drawing/2010/main" val="0"/>
              </a:ext>
            </a:extLst>
          </a:blip>
          <a:srcRect l="-40915" r="-40915"/>
          <a:stretch>
            <a:fillRect/>
          </a:stretch>
        </p:blipFill>
        <p:spPr/>
      </p:pic>
    </p:spTree>
    <p:extLst>
      <p:ext uri="{BB962C8B-B14F-4D97-AF65-F5344CB8AC3E}">
        <p14:creationId xmlns:p14="http://schemas.microsoft.com/office/powerpoint/2010/main" val="21762871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80">
                                          <p:stCondLst>
                                            <p:cond delay="0"/>
                                          </p:stCondLst>
                                        </p:cTn>
                                        <p:tgtEl>
                                          <p:spTgt spid="2"/>
                                        </p:tgtEl>
                                      </p:cBhvr>
                                    </p:animEffect>
                                    <p:anim calcmode="lin" valueType="num">
                                      <p:cBhvr>
                                        <p:cTn id="13"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tgtEl>
                                      </p:cBhvr>
                                      <p:to x="100000" y="60000"/>
                                    </p:animScale>
                                    <p:animScale>
                                      <p:cBhvr>
                                        <p:cTn id="19" dur="166" decel="50000">
                                          <p:stCondLst>
                                            <p:cond delay="676"/>
                                          </p:stCondLst>
                                        </p:cTn>
                                        <p:tgtEl>
                                          <p:spTgt spid="2"/>
                                        </p:tgtEl>
                                      </p:cBhvr>
                                      <p:to x="100000" y="100000"/>
                                    </p:animScale>
                                    <p:animScale>
                                      <p:cBhvr>
                                        <p:cTn id="20" dur="26">
                                          <p:stCondLst>
                                            <p:cond delay="1312"/>
                                          </p:stCondLst>
                                        </p:cTn>
                                        <p:tgtEl>
                                          <p:spTgt spid="2"/>
                                        </p:tgtEl>
                                      </p:cBhvr>
                                      <p:to x="100000" y="80000"/>
                                    </p:animScale>
                                    <p:animScale>
                                      <p:cBhvr>
                                        <p:cTn id="21" dur="166" decel="50000">
                                          <p:stCondLst>
                                            <p:cond delay="1338"/>
                                          </p:stCondLst>
                                        </p:cTn>
                                        <p:tgtEl>
                                          <p:spTgt spid="2"/>
                                        </p:tgtEl>
                                      </p:cBhvr>
                                      <p:to x="100000" y="100000"/>
                                    </p:animScale>
                                    <p:animScale>
                                      <p:cBhvr>
                                        <p:cTn id="22" dur="26">
                                          <p:stCondLst>
                                            <p:cond delay="1642"/>
                                          </p:stCondLst>
                                        </p:cTn>
                                        <p:tgtEl>
                                          <p:spTgt spid="2"/>
                                        </p:tgtEl>
                                      </p:cBhvr>
                                      <p:to x="100000" y="90000"/>
                                    </p:animScale>
                                    <p:animScale>
                                      <p:cBhvr>
                                        <p:cTn id="23" dur="166" decel="50000">
                                          <p:stCondLst>
                                            <p:cond delay="1668"/>
                                          </p:stCondLst>
                                        </p:cTn>
                                        <p:tgtEl>
                                          <p:spTgt spid="2"/>
                                        </p:tgtEl>
                                      </p:cBhvr>
                                      <p:to x="100000" y="100000"/>
                                    </p:animScale>
                                    <p:animScale>
                                      <p:cBhvr>
                                        <p:cTn id="24" dur="26">
                                          <p:stCondLst>
                                            <p:cond delay="1808"/>
                                          </p:stCondLst>
                                        </p:cTn>
                                        <p:tgtEl>
                                          <p:spTgt spid="2"/>
                                        </p:tgtEl>
                                      </p:cBhvr>
                                      <p:to x="100000" y="95000"/>
                                    </p:animScale>
                                    <p:animScale>
                                      <p:cBhvr>
                                        <p:cTn id="25"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800" dirty="0" smtClean="0"/>
              <a:t>Murray </a:t>
            </a:r>
            <a:r>
              <a:rPr lang="fr-FR" sz="2800" dirty="0" err="1" smtClean="0"/>
              <a:t>Rothbard</a:t>
            </a:r>
            <a:r>
              <a:rPr lang="fr-FR" sz="2800" dirty="0" smtClean="0"/>
              <a:t>, </a:t>
            </a:r>
            <a:r>
              <a:rPr lang="fr-FR" sz="2800" i="1" dirty="0" err="1" smtClean="0"/>
              <a:t>History</a:t>
            </a:r>
            <a:r>
              <a:rPr lang="fr-FR" sz="2800" i="1" dirty="0" smtClean="0"/>
              <a:t> of </a:t>
            </a:r>
            <a:r>
              <a:rPr lang="fr-FR" sz="2800" i="1" dirty="0" err="1" smtClean="0"/>
              <a:t>Economic</a:t>
            </a:r>
            <a:r>
              <a:rPr lang="fr-FR" sz="2800" i="1" dirty="0" smtClean="0"/>
              <a:t> </a:t>
            </a:r>
            <a:r>
              <a:rPr lang="fr-FR" sz="2800" i="1" dirty="0" err="1" smtClean="0"/>
              <a:t>Thought</a:t>
            </a:r>
            <a:r>
              <a:rPr lang="fr-FR" sz="2800" dirty="0" smtClean="0"/>
              <a:t/>
            </a:r>
            <a:br>
              <a:rPr lang="fr-FR" sz="2800" dirty="0" smtClean="0"/>
            </a:br>
            <a:r>
              <a:rPr lang="fr-FR" sz="2800" dirty="0" smtClean="0"/>
              <a:t>Tome 1 – chapitre 12 The </a:t>
            </a:r>
            <a:r>
              <a:rPr lang="fr-FR" sz="2800" dirty="0" err="1" smtClean="0"/>
              <a:t>founding</a:t>
            </a:r>
            <a:r>
              <a:rPr lang="fr-FR" sz="2800" dirty="0" smtClean="0"/>
              <a:t> </a:t>
            </a:r>
            <a:r>
              <a:rPr lang="fr-FR" sz="2800" dirty="0" err="1" smtClean="0"/>
              <a:t>father</a:t>
            </a:r>
            <a:r>
              <a:rPr lang="fr-FR" sz="2800" dirty="0" smtClean="0"/>
              <a:t> of moderne </a:t>
            </a:r>
            <a:r>
              <a:rPr lang="fr-FR" sz="2800" dirty="0" err="1" smtClean="0"/>
              <a:t>économics</a:t>
            </a:r>
            <a:r>
              <a:rPr lang="fr-FR" sz="2800" dirty="0" smtClean="0"/>
              <a:t>: Richard Cantillon, p.345.</a:t>
            </a:r>
            <a:endParaRPr lang="fr-FR" sz="2800" dirty="0"/>
          </a:p>
        </p:txBody>
      </p:sp>
      <p:sp>
        <p:nvSpPr>
          <p:cNvPr id="3" name="Espace réservé du contenu 2"/>
          <p:cNvSpPr>
            <a:spLocks noGrp="1"/>
          </p:cNvSpPr>
          <p:nvPr>
            <p:ph idx="1"/>
          </p:nvPr>
        </p:nvSpPr>
        <p:spPr/>
        <p:txBody>
          <a:bodyPr>
            <a:normAutofit/>
          </a:bodyPr>
          <a:lstStyle/>
          <a:p>
            <a:pPr marL="0" indent="0" algn="just">
              <a:buNone/>
            </a:pPr>
            <a:endParaRPr lang="fr-FR" sz="2400" dirty="0" smtClean="0">
              <a:solidFill>
                <a:srgbClr val="FF0000"/>
              </a:solidFill>
            </a:endParaRPr>
          </a:p>
          <a:p>
            <a:pPr marL="0" indent="0" algn="just">
              <a:buNone/>
            </a:pPr>
            <a:r>
              <a:rPr lang="fr-FR" sz="2400" dirty="0" smtClean="0">
                <a:solidFill>
                  <a:srgbClr val="FF0000"/>
                </a:solidFill>
              </a:rPr>
              <a:t>« </a:t>
            </a:r>
            <a:r>
              <a:rPr lang="fr-FR" sz="2400" dirty="0" smtClean="0"/>
              <a:t>Most people, </a:t>
            </a:r>
            <a:r>
              <a:rPr lang="fr-FR" sz="2400" dirty="0" err="1" smtClean="0"/>
              <a:t>economists</a:t>
            </a:r>
            <a:r>
              <a:rPr lang="fr-FR" sz="2400" dirty="0" smtClean="0"/>
              <a:t> and </a:t>
            </a:r>
            <a:r>
              <a:rPr lang="fr-FR" sz="2400" dirty="0" err="1" smtClean="0"/>
              <a:t>laymen</a:t>
            </a:r>
            <a:r>
              <a:rPr lang="fr-FR" sz="2400" dirty="0" smtClean="0"/>
              <a:t> </a:t>
            </a:r>
            <a:r>
              <a:rPr lang="fr-FR" sz="2400" dirty="0" err="1" smtClean="0"/>
              <a:t>alike</a:t>
            </a:r>
            <a:r>
              <a:rPr lang="fr-FR" sz="2400" dirty="0" smtClean="0"/>
              <a:t> </a:t>
            </a:r>
            <a:r>
              <a:rPr lang="fr-FR" sz="2400" dirty="0" err="1" smtClean="0"/>
              <a:t>think</a:t>
            </a:r>
            <a:r>
              <a:rPr lang="fr-FR" sz="2400" dirty="0" smtClean="0"/>
              <a:t> </a:t>
            </a:r>
            <a:r>
              <a:rPr lang="fr-FR" sz="2400" dirty="0" err="1" smtClean="0"/>
              <a:t>that</a:t>
            </a:r>
            <a:r>
              <a:rPr lang="fr-FR" sz="2400" dirty="0" smtClean="0"/>
              <a:t> </a:t>
            </a:r>
            <a:r>
              <a:rPr lang="fr-FR" sz="2400" dirty="0" err="1" smtClean="0"/>
              <a:t>economics</a:t>
            </a:r>
            <a:r>
              <a:rPr lang="fr-FR" sz="2400" dirty="0" smtClean="0"/>
              <a:t> </a:t>
            </a:r>
            <a:r>
              <a:rPr lang="fr-FR" sz="2400" dirty="0" err="1" smtClean="0"/>
              <a:t>sprang</a:t>
            </a:r>
            <a:r>
              <a:rPr lang="fr-FR" sz="2400" dirty="0" smtClean="0"/>
              <a:t> </a:t>
            </a:r>
            <a:r>
              <a:rPr lang="fr-FR" sz="2400" dirty="0" err="1" smtClean="0"/>
              <a:t>fullblown</a:t>
            </a:r>
            <a:r>
              <a:rPr lang="fr-FR" sz="2400" dirty="0" smtClean="0"/>
              <a:t>, </a:t>
            </a:r>
            <a:r>
              <a:rPr lang="fr-FR" sz="2400" dirty="0" err="1" smtClean="0"/>
              <a:t>so</a:t>
            </a:r>
            <a:r>
              <a:rPr lang="fr-FR" sz="2400" dirty="0" smtClean="0"/>
              <a:t> to </a:t>
            </a:r>
            <a:r>
              <a:rPr lang="fr-FR" sz="2400" dirty="0" err="1" smtClean="0"/>
              <a:t>speak</a:t>
            </a:r>
            <a:r>
              <a:rPr lang="fr-FR" sz="2400" dirty="0" smtClean="0"/>
              <a:t>, </a:t>
            </a:r>
            <a:r>
              <a:rPr lang="fr-FR" sz="2400" dirty="0" err="1" smtClean="0"/>
              <a:t>from</a:t>
            </a:r>
            <a:r>
              <a:rPr lang="fr-FR" sz="2400" dirty="0" smtClean="0"/>
              <a:t> the </a:t>
            </a:r>
            <a:r>
              <a:rPr lang="fr-FR" sz="2400" dirty="0" err="1" smtClean="0"/>
              <a:t>head</a:t>
            </a:r>
            <a:r>
              <a:rPr lang="fr-FR" sz="2400" dirty="0" smtClean="0"/>
              <a:t> of Adam Smith in the </a:t>
            </a:r>
            <a:r>
              <a:rPr lang="fr-FR" sz="2400" dirty="0" err="1" smtClean="0"/>
              <a:t>late</a:t>
            </a:r>
            <a:r>
              <a:rPr lang="fr-FR" sz="2400" dirty="0" smtClean="0"/>
              <a:t> </a:t>
            </a:r>
            <a:r>
              <a:rPr lang="fr-FR" sz="2400" dirty="0" err="1" smtClean="0"/>
              <a:t>eighteen</a:t>
            </a:r>
            <a:r>
              <a:rPr lang="fr-FR" sz="2400" dirty="0" smtClean="0"/>
              <a:t> </a:t>
            </a:r>
            <a:r>
              <a:rPr lang="fr-FR" sz="2400" dirty="0" err="1" smtClean="0"/>
              <a:t>century</a:t>
            </a:r>
            <a:r>
              <a:rPr lang="fr-FR" sz="2400" dirty="0" smtClean="0"/>
              <a:t>. </a:t>
            </a:r>
            <a:r>
              <a:rPr lang="fr-FR" sz="2400" dirty="0" err="1" smtClean="0"/>
              <a:t>What</a:t>
            </a:r>
            <a:r>
              <a:rPr lang="fr-FR" sz="2400" dirty="0" smtClean="0"/>
              <a:t> has </a:t>
            </a:r>
            <a:r>
              <a:rPr lang="fr-FR" sz="2400" dirty="0" err="1" smtClean="0"/>
              <a:t>become</a:t>
            </a:r>
            <a:r>
              <a:rPr lang="fr-FR" sz="2400" dirty="0" smtClean="0"/>
              <a:t> </a:t>
            </a:r>
            <a:r>
              <a:rPr lang="fr-FR" sz="2400" dirty="0" err="1" smtClean="0"/>
              <a:t>known</a:t>
            </a:r>
            <a:r>
              <a:rPr lang="fr-FR" sz="2400" dirty="0" smtClean="0"/>
              <a:t> as the first or « </a:t>
            </a:r>
            <a:r>
              <a:rPr lang="fr-FR" sz="2400" dirty="0" err="1" smtClean="0"/>
              <a:t>classical</a:t>
            </a:r>
            <a:r>
              <a:rPr lang="fr-FR" sz="2400" dirty="0" smtClean="0"/>
              <a:t> » </a:t>
            </a:r>
            <a:r>
              <a:rPr lang="fr-FR" sz="2400" dirty="0" err="1" smtClean="0"/>
              <a:t>period</a:t>
            </a:r>
            <a:r>
              <a:rPr lang="fr-FR" sz="2400" dirty="0" smtClean="0"/>
              <a:t> of modern </a:t>
            </a:r>
            <a:r>
              <a:rPr lang="fr-FR" sz="2400" dirty="0" err="1" smtClean="0"/>
              <a:t>economic</a:t>
            </a:r>
            <a:r>
              <a:rPr lang="fr-FR" sz="2400" dirty="0" smtClean="0"/>
              <a:t> </a:t>
            </a:r>
            <a:r>
              <a:rPr lang="fr-FR" sz="2400" dirty="0" err="1" smtClean="0"/>
              <a:t>thought</a:t>
            </a:r>
            <a:r>
              <a:rPr lang="fr-FR" sz="2400" dirty="0" smtClean="0"/>
              <a:t> </a:t>
            </a:r>
            <a:r>
              <a:rPr lang="fr-FR" sz="2400" dirty="0" err="1" smtClean="0"/>
              <a:t>then</a:t>
            </a:r>
            <a:r>
              <a:rPr lang="fr-FR" sz="2400" dirty="0" smtClean="0"/>
              <a:t> </a:t>
            </a:r>
            <a:r>
              <a:rPr lang="fr-FR" sz="2400" dirty="0" err="1" smtClean="0"/>
              <a:t>developped</a:t>
            </a:r>
            <a:r>
              <a:rPr lang="fr-FR" sz="2400" dirty="0" smtClean="0"/>
              <a:t>, out of Smith, </a:t>
            </a:r>
            <a:r>
              <a:rPr lang="fr-FR" sz="2400" dirty="0" err="1" smtClean="0"/>
              <a:t>through</a:t>
            </a:r>
            <a:r>
              <a:rPr lang="fr-FR" sz="2400" dirty="0" smtClean="0"/>
              <a:t> David Ricardo </a:t>
            </a:r>
            <a:r>
              <a:rPr lang="fr-FR" sz="2400" dirty="0" err="1" smtClean="0"/>
              <a:t>including</a:t>
            </a:r>
            <a:r>
              <a:rPr lang="fr-FR" sz="2400" dirty="0" smtClean="0"/>
              <a:t> an </a:t>
            </a:r>
            <a:r>
              <a:rPr lang="fr-FR" sz="2400" dirty="0" err="1" smtClean="0"/>
              <a:t>aggregative</a:t>
            </a:r>
            <a:r>
              <a:rPr lang="fr-FR" sz="2400" dirty="0" smtClean="0"/>
              <a:t> </a:t>
            </a:r>
            <a:r>
              <a:rPr lang="fr-FR" sz="2400" dirty="0" err="1" smtClean="0"/>
              <a:t>approach</a:t>
            </a:r>
            <a:r>
              <a:rPr lang="fr-FR" sz="2400" dirty="0" smtClean="0"/>
              <a:t>, and a </a:t>
            </a:r>
            <a:r>
              <a:rPr lang="fr-FR" sz="2400" dirty="0" err="1" smtClean="0"/>
              <a:t>cost</a:t>
            </a:r>
            <a:r>
              <a:rPr lang="fr-FR" sz="2400" dirty="0" smtClean="0"/>
              <a:t>-of-</a:t>
            </a:r>
            <a:r>
              <a:rPr lang="fr-FR" sz="2400" dirty="0" err="1" smtClean="0"/>
              <a:t>roduction</a:t>
            </a:r>
            <a:r>
              <a:rPr lang="fr-FR" sz="2400" dirty="0" smtClean="0"/>
              <a:t>, or </a:t>
            </a:r>
            <a:r>
              <a:rPr lang="fr-FR" sz="2400" dirty="0" err="1" smtClean="0"/>
              <a:t>even</a:t>
            </a:r>
            <a:r>
              <a:rPr lang="fr-FR" sz="2400" dirty="0" smtClean="0"/>
              <a:t> a labour </a:t>
            </a:r>
            <a:r>
              <a:rPr lang="fr-FR" sz="2400" dirty="0" err="1" smtClean="0"/>
              <a:t>theory</a:t>
            </a:r>
            <a:r>
              <a:rPr lang="fr-FR" sz="2400" dirty="0" smtClean="0"/>
              <a:t> of value. »</a:t>
            </a:r>
            <a:endParaRPr lang="fr-FR" sz="2400" dirty="0"/>
          </a:p>
        </p:txBody>
      </p:sp>
    </p:spTree>
    <p:extLst>
      <p:ext uri="{BB962C8B-B14F-4D97-AF65-F5344CB8AC3E}">
        <p14:creationId xmlns:p14="http://schemas.microsoft.com/office/powerpoint/2010/main" val="2846605525"/>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800" dirty="0" smtClean="0"/>
              <a:t>Murray </a:t>
            </a:r>
            <a:r>
              <a:rPr lang="fr-FR" sz="2800" dirty="0" err="1" smtClean="0"/>
              <a:t>Rothbard</a:t>
            </a:r>
            <a:r>
              <a:rPr lang="fr-FR" sz="2800" dirty="0" smtClean="0"/>
              <a:t>, </a:t>
            </a:r>
            <a:r>
              <a:rPr lang="fr-FR" sz="2800" i="1" dirty="0" err="1" smtClean="0"/>
              <a:t>History</a:t>
            </a:r>
            <a:r>
              <a:rPr lang="fr-FR" sz="2800" i="1" dirty="0" smtClean="0"/>
              <a:t> of </a:t>
            </a:r>
            <a:r>
              <a:rPr lang="fr-FR" sz="2800" i="1" dirty="0" err="1" smtClean="0"/>
              <a:t>Economic</a:t>
            </a:r>
            <a:r>
              <a:rPr lang="fr-FR" sz="2800" i="1" dirty="0" smtClean="0"/>
              <a:t> </a:t>
            </a:r>
            <a:r>
              <a:rPr lang="fr-FR" sz="2800" i="1" dirty="0" err="1" smtClean="0"/>
              <a:t>Thought</a:t>
            </a:r>
            <a:r>
              <a:rPr lang="fr-FR" sz="2800" i="1" dirty="0" smtClean="0"/>
              <a:t/>
            </a:r>
            <a:br>
              <a:rPr lang="fr-FR" sz="2800" i="1" dirty="0" smtClean="0"/>
            </a:br>
            <a:r>
              <a:rPr lang="fr-FR" sz="2800" dirty="0" smtClean="0"/>
              <a:t>Tome 1 – chapitre 12 The </a:t>
            </a:r>
            <a:r>
              <a:rPr lang="fr-FR" sz="2800" dirty="0" err="1" smtClean="0"/>
              <a:t>founding</a:t>
            </a:r>
            <a:r>
              <a:rPr lang="fr-FR" sz="2800" dirty="0" smtClean="0"/>
              <a:t> </a:t>
            </a:r>
            <a:r>
              <a:rPr lang="fr-FR" sz="2800" dirty="0" err="1" smtClean="0"/>
              <a:t>father</a:t>
            </a:r>
            <a:r>
              <a:rPr lang="fr-FR" sz="2800" dirty="0" smtClean="0"/>
              <a:t> of moderne </a:t>
            </a:r>
            <a:r>
              <a:rPr lang="fr-FR" sz="2800" dirty="0" err="1" smtClean="0"/>
              <a:t>économics</a:t>
            </a:r>
            <a:r>
              <a:rPr lang="fr-FR" sz="2800" dirty="0" smtClean="0"/>
              <a:t>: Richard Cantillon, p.345.</a:t>
            </a:r>
            <a:endParaRPr lang="fr-FR" sz="2800" dirty="0"/>
          </a:p>
        </p:txBody>
      </p:sp>
      <p:sp>
        <p:nvSpPr>
          <p:cNvPr id="3" name="Espace réservé du contenu 2"/>
          <p:cNvSpPr>
            <a:spLocks noGrp="1"/>
          </p:cNvSpPr>
          <p:nvPr>
            <p:ph idx="1"/>
          </p:nvPr>
        </p:nvSpPr>
        <p:spPr/>
        <p:txBody>
          <a:bodyPr>
            <a:normAutofit/>
          </a:bodyPr>
          <a:lstStyle/>
          <a:p>
            <a:pPr marL="0" indent="0" algn="just">
              <a:buNone/>
            </a:pPr>
            <a:endParaRPr lang="fr-FR" sz="2400" dirty="0" smtClean="0">
              <a:solidFill>
                <a:srgbClr val="FF0000"/>
              </a:solidFill>
            </a:endParaRPr>
          </a:p>
          <a:p>
            <a:pPr marL="0" indent="0" algn="just">
              <a:buNone/>
            </a:pPr>
            <a:r>
              <a:rPr lang="fr-FR" sz="2400" dirty="0" smtClean="0">
                <a:solidFill>
                  <a:srgbClr val="FF0000"/>
                </a:solidFill>
              </a:rPr>
              <a:t>« </a:t>
            </a:r>
            <a:r>
              <a:rPr lang="fr-FR" sz="2400" dirty="0" err="1" smtClean="0"/>
              <a:t>We</a:t>
            </a:r>
            <a:r>
              <a:rPr lang="fr-FR" sz="2400" dirty="0" smtClean="0"/>
              <a:t> </a:t>
            </a:r>
            <a:r>
              <a:rPr lang="fr-FR" sz="2400" dirty="0" err="1" smtClean="0"/>
              <a:t>now</a:t>
            </a:r>
            <a:r>
              <a:rPr lang="fr-FR" sz="2400" dirty="0" smtClean="0"/>
              <a:t> know, </a:t>
            </a:r>
            <a:r>
              <a:rPr lang="fr-FR" sz="2400" dirty="0" err="1" smtClean="0"/>
              <a:t>however</a:t>
            </a:r>
            <a:r>
              <a:rPr lang="fr-FR" sz="2400" dirty="0" smtClean="0"/>
              <a:t>, </a:t>
            </a:r>
            <a:r>
              <a:rPr lang="fr-FR" sz="2400" dirty="0" err="1" smtClean="0"/>
              <a:t>that</a:t>
            </a:r>
            <a:r>
              <a:rPr lang="fr-FR" sz="2400" dirty="0" smtClean="0"/>
              <a:t> </a:t>
            </a:r>
            <a:r>
              <a:rPr lang="fr-FR" sz="2400" dirty="0" err="1" smtClean="0"/>
              <a:t>this</a:t>
            </a:r>
            <a:r>
              <a:rPr lang="fr-FR" sz="2400" dirty="0" smtClean="0"/>
              <a:t> </a:t>
            </a:r>
            <a:r>
              <a:rPr lang="fr-FR" sz="2400" dirty="0" err="1" smtClean="0"/>
              <a:t>account</a:t>
            </a:r>
            <a:r>
              <a:rPr lang="fr-FR" sz="2400" dirty="0" smtClean="0"/>
              <a:t> </a:t>
            </a:r>
            <a:r>
              <a:rPr lang="fr-FR" sz="2400" dirty="0" err="1" smtClean="0"/>
              <a:t>is</a:t>
            </a:r>
            <a:r>
              <a:rPr lang="fr-FR" sz="2400" dirty="0" smtClean="0"/>
              <a:t> </a:t>
            </a:r>
            <a:r>
              <a:rPr lang="fr-FR" sz="2400" dirty="0" err="1" smtClean="0"/>
              <a:t>flatly</a:t>
            </a:r>
            <a:r>
              <a:rPr lang="fr-FR" sz="2400" dirty="0" smtClean="0"/>
              <a:t> incorrect. For moderne </a:t>
            </a:r>
            <a:r>
              <a:rPr lang="fr-FR" sz="2400" dirty="0" err="1" smtClean="0"/>
              <a:t>economic</a:t>
            </a:r>
            <a:r>
              <a:rPr lang="fr-FR" sz="2400" dirty="0" smtClean="0"/>
              <a:t> </a:t>
            </a:r>
            <a:r>
              <a:rPr lang="fr-FR" sz="2400" dirty="0" err="1" smtClean="0"/>
              <a:t>thought</a:t>
            </a:r>
            <a:r>
              <a:rPr lang="fr-FR" sz="2400" dirty="0" smtClean="0"/>
              <a:t>, i.e. </a:t>
            </a:r>
            <a:r>
              <a:rPr lang="fr-FR" sz="2400" dirty="0" err="1" smtClean="0"/>
              <a:t>analysis</a:t>
            </a:r>
            <a:r>
              <a:rPr lang="fr-FR" sz="2400" dirty="0" smtClean="0"/>
              <a:t> </a:t>
            </a:r>
            <a:r>
              <a:rPr lang="fr-FR" sz="2400" dirty="0" err="1" smtClean="0"/>
              <a:t>centring</a:t>
            </a:r>
            <a:r>
              <a:rPr lang="fr-FR" sz="2400" dirty="0" smtClean="0"/>
              <a:t> on </a:t>
            </a:r>
            <a:r>
              <a:rPr lang="fr-FR" sz="2400" dirty="0" err="1" smtClean="0"/>
              <a:t>explaining</a:t>
            </a:r>
            <a:r>
              <a:rPr lang="fr-FR" sz="2400" dirty="0" smtClean="0"/>
              <a:t> </a:t>
            </a:r>
            <a:r>
              <a:rPr lang="fr-FR" sz="2400" i="1" dirty="0" smtClean="0"/>
              <a:t>Nations</a:t>
            </a:r>
            <a:r>
              <a:rPr lang="fr-FR" sz="2400" dirty="0" smtClean="0"/>
              <a:t>, not in </a:t>
            </a:r>
            <a:r>
              <a:rPr lang="fr-FR" sz="2400" dirty="0" err="1" smtClean="0"/>
              <a:t>Britain</a:t>
            </a:r>
            <a:r>
              <a:rPr lang="fr-FR" sz="2400" dirty="0" smtClean="0"/>
              <a:t> but in France. More </a:t>
            </a:r>
            <a:r>
              <a:rPr lang="fr-FR" sz="2400" dirty="0" err="1" smtClean="0"/>
              <a:t>significantly</a:t>
            </a:r>
            <a:r>
              <a:rPr lang="fr-FR" sz="2400" dirty="0" smtClean="0"/>
              <a:t>, the French </a:t>
            </a:r>
            <a:r>
              <a:rPr lang="fr-FR" sz="2400" dirty="0" err="1" smtClean="0"/>
              <a:t>writers</a:t>
            </a:r>
            <a:r>
              <a:rPr lang="fr-FR" sz="2400" dirty="0" smtClean="0"/>
              <a:t>, </a:t>
            </a:r>
            <a:r>
              <a:rPr lang="fr-FR" sz="2400" dirty="0" err="1" smtClean="0"/>
              <a:t>despite</a:t>
            </a:r>
            <a:r>
              <a:rPr lang="fr-FR" sz="2400" dirty="0" smtClean="0"/>
              <a:t> </a:t>
            </a:r>
            <a:r>
              <a:rPr lang="fr-FR" sz="2400" dirty="0" err="1" smtClean="0"/>
              <a:t>their</a:t>
            </a:r>
            <a:r>
              <a:rPr lang="fr-FR" sz="2400" dirty="0" smtClean="0"/>
              <a:t> </a:t>
            </a:r>
            <a:r>
              <a:rPr lang="fr-FR" sz="2400" dirty="0" err="1" smtClean="0"/>
              <a:t>diversity</a:t>
            </a:r>
            <a:r>
              <a:rPr lang="fr-FR" sz="2400" dirty="0" smtClean="0"/>
              <a:t>, must </a:t>
            </a:r>
            <a:r>
              <a:rPr lang="fr-FR" sz="2400" dirty="0" err="1" smtClean="0"/>
              <a:t>be</a:t>
            </a:r>
            <a:r>
              <a:rPr lang="fr-FR" sz="2400" dirty="0" smtClean="0"/>
              <a:t> set down not as </a:t>
            </a:r>
            <a:r>
              <a:rPr lang="fr-FR" sz="2400" dirty="0" err="1" smtClean="0"/>
              <a:t>pre-Ricardian</a:t>
            </a:r>
            <a:r>
              <a:rPr lang="fr-FR" sz="2400" dirty="0" smtClean="0"/>
              <a:t> but as proto-</a:t>
            </a:r>
            <a:r>
              <a:rPr lang="fr-FR" sz="2400" dirty="0" err="1" smtClean="0"/>
              <a:t>Austrian</a:t>
            </a:r>
            <a:r>
              <a:rPr lang="fr-FR" sz="2400" dirty="0" smtClean="0"/>
              <a:t>, </a:t>
            </a:r>
            <a:r>
              <a:rPr lang="fr-FR" sz="2400" dirty="0" err="1" smtClean="0"/>
              <a:t>that</a:t>
            </a:r>
            <a:r>
              <a:rPr lang="fr-FR" sz="2400" dirty="0" smtClean="0"/>
              <a:t> </a:t>
            </a:r>
            <a:r>
              <a:rPr lang="fr-FR" sz="2400" dirty="0" err="1" smtClean="0"/>
              <a:t>is</a:t>
            </a:r>
            <a:r>
              <a:rPr lang="fr-FR" sz="2400" dirty="0" smtClean="0"/>
              <a:t>, as </a:t>
            </a:r>
            <a:r>
              <a:rPr lang="fr-FR" sz="2400" dirty="0" err="1" smtClean="0"/>
              <a:t>forerunners</a:t>
            </a:r>
            <a:r>
              <a:rPr lang="fr-FR" sz="2400" dirty="0" smtClean="0"/>
              <a:t> of the </a:t>
            </a:r>
            <a:r>
              <a:rPr lang="fr-FR" sz="2400" dirty="0" err="1" smtClean="0"/>
              <a:t>individualistic</a:t>
            </a:r>
            <a:r>
              <a:rPr lang="fr-FR" sz="2400" dirty="0" smtClean="0"/>
              <a:t>, micro, </a:t>
            </a:r>
            <a:r>
              <a:rPr lang="fr-FR" sz="2400" dirty="0" err="1" smtClean="0"/>
              <a:t>deductive</a:t>
            </a:r>
            <a:r>
              <a:rPr lang="fr-FR" sz="2400" dirty="0" smtClean="0"/>
              <a:t>, and subjective value </a:t>
            </a:r>
            <a:r>
              <a:rPr lang="fr-FR" sz="2400" dirty="0" err="1" smtClean="0"/>
              <a:t>approach</a:t>
            </a:r>
            <a:r>
              <a:rPr lang="fr-FR" sz="2400" dirty="0" smtClean="0"/>
              <a:t> </a:t>
            </a:r>
            <a:r>
              <a:rPr lang="fr-FR" sz="2400" dirty="0" err="1" smtClean="0"/>
              <a:t>that</a:t>
            </a:r>
            <a:r>
              <a:rPr lang="fr-FR" sz="2400" dirty="0" smtClean="0"/>
              <a:t> </a:t>
            </a:r>
            <a:r>
              <a:rPr lang="fr-FR" sz="2400" dirty="0" err="1" smtClean="0"/>
              <a:t>originated</a:t>
            </a:r>
            <a:r>
              <a:rPr lang="fr-FR" sz="2400" dirty="0" smtClean="0"/>
              <a:t> in Vienna in the 1870s</a:t>
            </a:r>
            <a:r>
              <a:rPr lang="fr-FR" sz="2400" dirty="0" smtClean="0">
                <a:solidFill>
                  <a:srgbClr val="FF0000"/>
                </a:solidFill>
              </a:rPr>
              <a:t> </a:t>
            </a:r>
            <a:r>
              <a:rPr lang="fr-FR" sz="2400" dirty="0" smtClean="0"/>
              <a:t>. »</a:t>
            </a:r>
            <a:endParaRPr lang="fr-FR" sz="2400" dirty="0"/>
          </a:p>
        </p:txBody>
      </p:sp>
    </p:spTree>
    <p:extLst>
      <p:ext uri="{BB962C8B-B14F-4D97-AF65-F5344CB8AC3E}">
        <p14:creationId xmlns:p14="http://schemas.microsoft.com/office/powerpoint/2010/main" val="376767248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Bernard Maris</a:t>
            </a:r>
            <a:br>
              <a:rPr lang="fr-FR" dirty="0" smtClean="0"/>
            </a:br>
            <a:r>
              <a:rPr lang="fr-FR" dirty="0" smtClean="0"/>
              <a:t>Incipit de </a:t>
            </a:r>
            <a:r>
              <a:rPr lang="fr-FR" i="1" dirty="0" smtClean="0"/>
              <a:t>Houellebecq économiste</a:t>
            </a:r>
            <a:endParaRPr lang="fr-FR" i="1" dirty="0"/>
          </a:p>
        </p:txBody>
      </p:sp>
      <p:sp>
        <p:nvSpPr>
          <p:cNvPr id="3" name="Espace réservé du contenu 2"/>
          <p:cNvSpPr>
            <a:spLocks noGrp="1"/>
          </p:cNvSpPr>
          <p:nvPr>
            <p:ph idx="1"/>
          </p:nvPr>
        </p:nvSpPr>
        <p:spPr/>
        <p:txBody>
          <a:bodyPr>
            <a:normAutofit fontScale="92500" lnSpcReduction="10000"/>
          </a:bodyPr>
          <a:lstStyle/>
          <a:p>
            <a:pPr marL="0" indent="0" algn="just">
              <a:buNone/>
            </a:pPr>
            <a:r>
              <a:rPr lang="fr-FR" sz="4000" dirty="0" smtClean="0">
                <a:solidFill>
                  <a:srgbClr val="FF0000"/>
                </a:solidFill>
              </a:rPr>
              <a:t>«</a:t>
            </a:r>
            <a:r>
              <a:rPr lang="fr-FR" dirty="0" smtClean="0"/>
              <a:t> La secte disait-on du temps de Louis XV, pour ricaner des économistes</a:t>
            </a:r>
            <a:r>
              <a:rPr lang="fr-FR" baseline="30000" dirty="0" smtClean="0"/>
              <a:t>1</a:t>
            </a:r>
            <a:r>
              <a:rPr lang="fr-FR" dirty="0" smtClean="0"/>
              <a:t> et de leurs raisonnements compliqués. Le mot est extraordinairement juste : il s’agit, dès le départ, d’une secte qui rabâche un discours hermétique et fumeux. On les respecte parce que l’on n’y comprend rien. La secte révère les mots abscons, l’abstraction et les chiffres. On opine à ses contradictions »</a:t>
            </a:r>
          </a:p>
          <a:p>
            <a:pPr marL="0" indent="0" algn="just">
              <a:buNone/>
            </a:pPr>
            <a:r>
              <a:rPr lang="fr-FR" sz="2600" dirty="0" smtClean="0"/>
              <a:t>1. En ce temps-là, les physiocrates: Quesnay, médecin de la Pompadour, Dupont de Nemours, l’abbé Baudeau…</a:t>
            </a:r>
            <a:endParaRPr lang="fr-FR" sz="2600" dirty="0"/>
          </a:p>
        </p:txBody>
      </p:sp>
    </p:spTree>
    <p:extLst>
      <p:ext uri="{BB962C8B-B14F-4D97-AF65-F5344CB8AC3E}">
        <p14:creationId xmlns:p14="http://schemas.microsoft.com/office/powerpoint/2010/main" val="3772509071"/>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Université de Santiago du Chili</a:t>
            </a:r>
            <a:br>
              <a:rPr lang="fr-FR" dirty="0" smtClean="0"/>
            </a:br>
            <a:endParaRPr lang="fr-FR" dirty="0"/>
          </a:p>
        </p:txBody>
      </p:sp>
      <p:pic>
        <p:nvPicPr>
          <p:cNvPr id="4" name="Espace réservé du contenu 3" descr="ImageServlet.jpeg"/>
          <p:cNvPicPr>
            <a:picLocks noGrp="1" noChangeAspect="1"/>
          </p:cNvPicPr>
          <p:nvPr>
            <p:ph idx="1"/>
          </p:nvPr>
        </p:nvPicPr>
        <p:blipFill>
          <a:blip r:embed="rId2">
            <a:extLst>
              <a:ext uri="{28A0092B-C50C-407E-A947-70E740481C1C}">
                <a14:useLocalDpi xmlns:a14="http://schemas.microsoft.com/office/drawing/2010/main" val="0"/>
              </a:ext>
            </a:extLst>
          </a:blip>
          <a:srcRect t="-7939" b="-7939"/>
          <a:stretch>
            <a:fillRect/>
          </a:stretch>
        </p:blipFill>
        <p:spPr>
          <a:xfrm>
            <a:off x="457200" y="1417638"/>
            <a:ext cx="8229600" cy="3102478"/>
          </a:xfrm>
        </p:spPr>
      </p:pic>
      <p:sp>
        <p:nvSpPr>
          <p:cNvPr id="5" name="ZoneTexte 4"/>
          <p:cNvSpPr txBox="1"/>
          <p:nvPr/>
        </p:nvSpPr>
        <p:spPr>
          <a:xfrm>
            <a:off x="798540" y="4520116"/>
            <a:ext cx="2866490" cy="584776"/>
          </a:xfrm>
          <a:prstGeom prst="rect">
            <a:avLst/>
          </a:prstGeom>
          <a:noFill/>
        </p:spPr>
        <p:txBody>
          <a:bodyPr wrap="none" rtlCol="0">
            <a:spAutoFit/>
          </a:bodyPr>
          <a:lstStyle/>
          <a:p>
            <a:r>
              <a:rPr lang="fr-FR" sz="3200" dirty="0" smtClean="0">
                <a:solidFill>
                  <a:srgbClr val="FF0000"/>
                </a:solidFill>
              </a:rPr>
              <a:t>Fondée en 1842</a:t>
            </a:r>
            <a:endParaRPr lang="fr-FR" sz="3200" dirty="0">
              <a:solidFill>
                <a:srgbClr val="FF0000"/>
              </a:solidFill>
            </a:endParaRPr>
          </a:p>
        </p:txBody>
      </p:sp>
      <p:sp>
        <p:nvSpPr>
          <p:cNvPr id="6" name="ZoneTexte 5"/>
          <p:cNvSpPr txBox="1"/>
          <p:nvPr/>
        </p:nvSpPr>
        <p:spPr>
          <a:xfrm>
            <a:off x="1322832" y="5266770"/>
            <a:ext cx="7356501" cy="1077218"/>
          </a:xfrm>
          <a:prstGeom prst="rect">
            <a:avLst/>
          </a:prstGeom>
          <a:noFill/>
        </p:spPr>
        <p:txBody>
          <a:bodyPr wrap="none" rtlCol="0">
            <a:spAutoFit/>
          </a:bodyPr>
          <a:lstStyle/>
          <a:p>
            <a:r>
              <a:rPr lang="fr-FR" sz="3200" dirty="0" smtClean="0">
                <a:solidFill>
                  <a:srgbClr val="0000FF"/>
                </a:solidFill>
              </a:rPr>
              <a:t>Chaire d’économie politique créée en 1855</a:t>
            </a:r>
          </a:p>
          <a:p>
            <a:r>
              <a:rPr lang="fr-FR" sz="3200" dirty="0" smtClean="0">
                <a:solidFill>
                  <a:srgbClr val="0000FF"/>
                </a:solidFill>
              </a:rPr>
              <a:t>pour </a:t>
            </a:r>
            <a:r>
              <a:rPr lang="fr-FR" sz="3200" dirty="0" err="1" smtClean="0">
                <a:solidFill>
                  <a:srgbClr val="0000FF"/>
                </a:solidFill>
              </a:rPr>
              <a:t>Courcelle-Seneuil</a:t>
            </a:r>
            <a:r>
              <a:rPr lang="fr-FR" sz="3200" dirty="0" smtClean="0">
                <a:solidFill>
                  <a:srgbClr val="0000FF"/>
                </a:solidFill>
              </a:rPr>
              <a:t> </a:t>
            </a:r>
            <a:endParaRPr lang="fr-FR" sz="3200" dirty="0">
              <a:solidFill>
                <a:srgbClr val="0000FF"/>
              </a:solidFill>
            </a:endParaRPr>
          </a:p>
        </p:txBody>
      </p:sp>
    </p:spTree>
    <p:extLst>
      <p:ext uri="{BB962C8B-B14F-4D97-AF65-F5344CB8AC3E}">
        <p14:creationId xmlns:p14="http://schemas.microsoft.com/office/powerpoint/2010/main" val="32850659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43"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
                                        <p:tgtEl>
                                          <p:spTgt spid="5"/>
                                        </p:tgtEl>
                                      </p:cBhvr>
                                    </p:animEffect>
                                    <p:anim calcmode="lin" valueType="num">
                                      <p:cBhvr>
                                        <p:cTn id="20" dur="400" fill="hold"/>
                                        <p:tgtEl>
                                          <p:spTgt spid="5"/>
                                        </p:tgtEl>
                                        <p:attrNameLst>
                                          <p:attrName>ppt_x</p:attrName>
                                        </p:attrNameLst>
                                      </p:cBhvr>
                                      <p:tavLst>
                                        <p:tav tm="0">
                                          <p:val>
                                            <p:strVal val="#ppt_x"/>
                                          </p:val>
                                        </p:tav>
                                        <p:tav tm="100000">
                                          <p:val>
                                            <p:strVal val="#ppt_x"/>
                                          </p:val>
                                        </p:tav>
                                      </p:tavLst>
                                    </p:anim>
                                    <p:anim calcmode="lin" valueType="num">
                                      <p:cBhvr>
                                        <p:cTn id="21" dur="400" fill="hold"/>
                                        <p:tgtEl>
                                          <p:spTgt spid="5"/>
                                        </p:tgtEl>
                                        <p:attrNameLst>
                                          <p:attrName>ppt_y</p:attrName>
                                        </p:attrNameLst>
                                      </p:cBhvr>
                                      <p:tavLst>
                                        <p:tav tm="0">
                                          <p:val>
                                            <p:strVal val="#ppt_y+0.31"/>
                                          </p:val>
                                        </p:tav>
                                        <p:tav tm="100000">
                                          <p:val>
                                            <p:strVal val="#ppt_y+0.31"/>
                                          </p:val>
                                        </p:tav>
                                      </p:tavLst>
                                    </p:anim>
                                    <p:anim calcmode="lin" valueType="num">
                                      <p:cBhvr>
                                        <p:cTn id="22" dur="600" decel="50000" fill="hold">
                                          <p:stCondLst>
                                            <p:cond delay="400"/>
                                          </p:stCondLst>
                                        </p:cTn>
                                        <p:tgtEl>
                                          <p:spTgt spid="5"/>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3" dur="600" decel="50000" fill="hold">
                                          <p:stCondLst>
                                            <p:cond delay="400"/>
                                          </p:stCondLst>
                                        </p:cTn>
                                        <p:tgtEl>
                                          <p:spTgt spid="5"/>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3"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
                                        <p:tgtEl>
                                          <p:spTgt spid="6"/>
                                        </p:tgtEl>
                                      </p:cBhvr>
                                    </p:animEffect>
                                    <p:anim calcmode="lin" valueType="num">
                                      <p:cBhvr>
                                        <p:cTn id="29" dur="400" fill="hold"/>
                                        <p:tgtEl>
                                          <p:spTgt spid="6"/>
                                        </p:tgtEl>
                                        <p:attrNameLst>
                                          <p:attrName>ppt_x</p:attrName>
                                        </p:attrNameLst>
                                      </p:cBhvr>
                                      <p:tavLst>
                                        <p:tav tm="0">
                                          <p:val>
                                            <p:strVal val="#ppt_x"/>
                                          </p:val>
                                        </p:tav>
                                        <p:tav tm="100000">
                                          <p:val>
                                            <p:strVal val="#ppt_x"/>
                                          </p:val>
                                        </p:tav>
                                      </p:tavLst>
                                    </p:anim>
                                    <p:anim calcmode="lin" valueType="num">
                                      <p:cBhvr>
                                        <p:cTn id="30" dur="400" fill="hold"/>
                                        <p:tgtEl>
                                          <p:spTgt spid="6"/>
                                        </p:tgtEl>
                                        <p:attrNameLst>
                                          <p:attrName>ppt_y</p:attrName>
                                        </p:attrNameLst>
                                      </p:cBhvr>
                                      <p:tavLst>
                                        <p:tav tm="0">
                                          <p:val>
                                            <p:strVal val="#ppt_y+0.31"/>
                                          </p:val>
                                        </p:tav>
                                        <p:tav tm="100000">
                                          <p:val>
                                            <p:strVal val="#ppt_y+0.31"/>
                                          </p:val>
                                        </p:tav>
                                      </p:tavLst>
                                    </p:anim>
                                    <p:anim calcmode="lin" valueType="num">
                                      <p:cBhvr>
                                        <p:cTn id="31" dur="600" decel="50000" fill="hold">
                                          <p:stCondLst>
                                            <p:cond delay="400"/>
                                          </p:stCondLst>
                                        </p:cTn>
                                        <p:tgtEl>
                                          <p:spTgt spid="6"/>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2" dur="600" decel="50000" fill="hold">
                                          <p:stCondLst>
                                            <p:cond delay="400"/>
                                          </p:stCondLst>
                                        </p:cTn>
                                        <p:tgtEl>
                                          <p:spTgt spid="6"/>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Jean-Gustave </a:t>
            </a:r>
            <a:r>
              <a:rPr lang="fr-FR" dirty="0" err="1" smtClean="0"/>
              <a:t>Courcelle-Seneuil</a:t>
            </a:r>
            <a:r>
              <a:rPr lang="fr-FR" dirty="0" smtClean="0"/>
              <a:t/>
            </a:r>
            <a:br>
              <a:rPr lang="fr-FR" dirty="0" smtClean="0"/>
            </a:br>
            <a:r>
              <a:rPr lang="fr-FR" dirty="0" smtClean="0"/>
              <a:t>(1813-1892)</a:t>
            </a:r>
            <a:endParaRPr lang="fr-FR" dirty="0"/>
          </a:p>
        </p:txBody>
      </p:sp>
      <p:pic>
        <p:nvPicPr>
          <p:cNvPr id="4" name="Espace réservé du contenu 3" descr="200px-Jean-Gustave_Courcelle-Seneuil.jpg"/>
          <p:cNvPicPr>
            <a:picLocks noGrp="1" noChangeAspect="1"/>
          </p:cNvPicPr>
          <p:nvPr>
            <p:ph idx="1"/>
          </p:nvPr>
        </p:nvPicPr>
        <p:blipFill>
          <a:blip r:embed="rId2">
            <a:extLst>
              <a:ext uri="{28A0092B-C50C-407E-A947-70E740481C1C}">
                <a14:useLocalDpi xmlns:a14="http://schemas.microsoft.com/office/drawing/2010/main" val="0"/>
              </a:ext>
            </a:extLst>
          </a:blip>
          <a:srcRect l="-55462" r="-55462"/>
          <a:stretch>
            <a:fillRect/>
          </a:stretch>
        </p:blipFill>
        <p:spPr/>
      </p:pic>
    </p:spTree>
    <p:extLst>
      <p:ext uri="{BB962C8B-B14F-4D97-AF65-F5344CB8AC3E}">
        <p14:creationId xmlns:p14="http://schemas.microsoft.com/office/powerpoint/2010/main" val="30111251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80">
                                          <p:stCondLst>
                                            <p:cond delay="0"/>
                                          </p:stCondLst>
                                        </p:cTn>
                                        <p:tgtEl>
                                          <p:spTgt spid="2"/>
                                        </p:tgtEl>
                                      </p:cBhvr>
                                    </p:animEffect>
                                    <p:anim calcmode="lin" valueType="num">
                                      <p:cBhvr>
                                        <p:cTn id="13"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tgtEl>
                                      </p:cBhvr>
                                      <p:to x="100000" y="60000"/>
                                    </p:animScale>
                                    <p:animScale>
                                      <p:cBhvr>
                                        <p:cTn id="19" dur="166" decel="50000">
                                          <p:stCondLst>
                                            <p:cond delay="676"/>
                                          </p:stCondLst>
                                        </p:cTn>
                                        <p:tgtEl>
                                          <p:spTgt spid="2"/>
                                        </p:tgtEl>
                                      </p:cBhvr>
                                      <p:to x="100000" y="100000"/>
                                    </p:animScale>
                                    <p:animScale>
                                      <p:cBhvr>
                                        <p:cTn id="20" dur="26">
                                          <p:stCondLst>
                                            <p:cond delay="1312"/>
                                          </p:stCondLst>
                                        </p:cTn>
                                        <p:tgtEl>
                                          <p:spTgt spid="2"/>
                                        </p:tgtEl>
                                      </p:cBhvr>
                                      <p:to x="100000" y="80000"/>
                                    </p:animScale>
                                    <p:animScale>
                                      <p:cBhvr>
                                        <p:cTn id="21" dur="166" decel="50000">
                                          <p:stCondLst>
                                            <p:cond delay="1338"/>
                                          </p:stCondLst>
                                        </p:cTn>
                                        <p:tgtEl>
                                          <p:spTgt spid="2"/>
                                        </p:tgtEl>
                                      </p:cBhvr>
                                      <p:to x="100000" y="100000"/>
                                    </p:animScale>
                                    <p:animScale>
                                      <p:cBhvr>
                                        <p:cTn id="22" dur="26">
                                          <p:stCondLst>
                                            <p:cond delay="1642"/>
                                          </p:stCondLst>
                                        </p:cTn>
                                        <p:tgtEl>
                                          <p:spTgt spid="2"/>
                                        </p:tgtEl>
                                      </p:cBhvr>
                                      <p:to x="100000" y="90000"/>
                                    </p:animScale>
                                    <p:animScale>
                                      <p:cBhvr>
                                        <p:cTn id="23" dur="166" decel="50000">
                                          <p:stCondLst>
                                            <p:cond delay="1668"/>
                                          </p:stCondLst>
                                        </p:cTn>
                                        <p:tgtEl>
                                          <p:spTgt spid="2"/>
                                        </p:tgtEl>
                                      </p:cBhvr>
                                      <p:to x="100000" y="100000"/>
                                    </p:animScale>
                                    <p:animScale>
                                      <p:cBhvr>
                                        <p:cTn id="24" dur="26">
                                          <p:stCondLst>
                                            <p:cond delay="1808"/>
                                          </p:stCondLst>
                                        </p:cTn>
                                        <p:tgtEl>
                                          <p:spTgt spid="2"/>
                                        </p:tgtEl>
                                      </p:cBhvr>
                                      <p:to x="100000" y="95000"/>
                                    </p:animScale>
                                    <p:animScale>
                                      <p:cBhvr>
                                        <p:cTn id="25"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effets de la libération des banques </a:t>
            </a:r>
            <a:r>
              <a:rPr lang="fr-FR" smtClean="0"/>
              <a:t>au Chili par </a:t>
            </a:r>
            <a:r>
              <a:rPr lang="fr-FR" dirty="0" err="1" smtClean="0"/>
              <a:t>Courcelle-Seneuil</a:t>
            </a:r>
            <a:r>
              <a:rPr lang="fr-FR" dirty="0" smtClean="0"/>
              <a:t> en 1860</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Multiplication des banques d’émission (de 10 on passe à 24)</a:t>
            </a:r>
          </a:p>
          <a:p>
            <a:r>
              <a:rPr lang="fr-FR" dirty="0" smtClean="0"/>
              <a:t>Concurrence et réduction de la concentration</a:t>
            </a:r>
          </a:p>
          <a:p>
            <a:r>
              <a:rPr lang="fr-FR" dirty="0" smtClean="0"/>
              <a:t>Rentabilité des établissements bancaires</a:t>
            </a:r>
          </a:p>
          <a:p>
            <a:r>
              <a:rPr lang="fr-FR" dirty="0" smtClean="0"/>
              <a:t>Baisse naturelle des taux d’intérêt</a:t>
            </a:r>
          </a:p>
          <a:p>
            <a:r>
              <a:rPr lang="fr-FR" dirty="0" smtClean="0"/>
              <a:t>La </a:t>
            </a:r>
            <a:r>
              <a:rPr lang="fr-FR" dirty="0"/>
              <a:t>croissance annuelle du PIB entre 1860 et 1898 a été de 2.1%, ce qui est un niveau très élevée pour l’époque (les autres pays d’Amérique du Sud n’atteignirent pas ce niveau) </a:t>
            </a:r>
            <a:endParaRPr lang="fr-FR" dirty="0" smtClean="0"/>
          </a:p>
          <a:p>
            <a:endParaRPr lang="fr-FR" dirty="0"/>
          </a:p>
        </p:txBody>
      </p:sp>
    </p:spTree>
    <p:extLst>
      <p:ext uri="{BB962C8B-B14F-4D97-AF65-F5344CB8AC3E}">
        <p14:creationId xmlns:p14="http://schemas.microsoft.com/office/powerpoint/2010/main" val="22839127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err="1" smtClean="0"/>
              <a:t>Courcelle-Seneuil</a:t>
            </a:r>
            <a:r>
              <a:rPr lang="fr-FR" sz="3600" dirty="0" smtClean="0"/>
              <a:t> et le capital immatériel</a:t>
            </a:r>
            <a:br>
              <a:rPr lang="fr-FR" sz="3600" dirty="0" smtClean="0"/>
            </a:br>
            <a:r>
              <a:rPr lang="fr-FR" sz="2200" dirty="0" smtClean="0"/>
              <a:t>(annonce la théorie des choix publics)</a:t>
            </a:r>
            <a:endParaRPr lang="fr-FR" sz="2200" dirty="0"/>
          </a:p>
        </p:txBody>
      </p:sp>
      <p:sp>
        <p:nvSpPr>
          <p:cNvPr id="3" name="Espace réservé du contenu 2"/>
          <p:cNvSpPr>
            <a:spLocks noGrp="1"/>
          </p:cNvSpPr>
          <p:nvPr>
            <p:ph idx="1"/>
          </p:nvPr>
        </p:nvSpPr>
        <p:spPr/>
        <p:txBody>
          <a:bodyPr>
            <a:normAutofit/>
          </a:bodyPr>
          <a:lstStyle/>
          <a:p>
            <a:pPr marL="0" indent="0" algn="just">
              <a:buNone/>
            </a:pPr>
            <a:r>
              <a:rPr lang="fr-FR" sz="2400" dirty="0"/>
              <a:t> </a:t>
            </a:r>
            <a:r>
              <a:rPr lang="fr-FR" sz="4000" dirty="0">
                <a:solidFill>
                  <a:srgbClr val="FF0000"/>
                </a:solidFill>
              </a:rPr>
              <a:t>«</a:t>
            </a:r>
            <a:r>
              <a:rPr lang="fr-FR" sz="2400" dirty="0"/>
              <a:t> </a:t>
            </a:r>
            <a:r>
              <a:rPr lang="fr-FR" sz="2400" dirty="0" smtClean="0"/>
              <a:t>le mandarinat </a:t>
            </a:r>
            <a:r>
              <a:rPr lang="fr-FR" sz="2400" dirty="0"/>
              <a:t>français se divise naturellement en </a:t>
            </a:r>
            <a:r>
              <a:rPr lang="fr-FR" sz="2400" dirty="0" smtClean="0"/>
              <a:t>cinq grandes </a:t>
            </a:r>
            <a:r>
              <a:rPr lang="fr-FR" sz="2400" dirty="0"/>
              <a:t>hiérarchies, savoir : </a:t>
            </a:r>
            <a:r>
              <a:rPr lang="fr-FR" sz="2400" dirty="0" smtClean="0"/>
              <a:t>1° judiciaire </a:t>
            </a:r>
            <a:r>
              <a:rPr lang="fr-FR" sz="2400" dirty="0"/>
              <a:t>; 2° administrative</a:t>
            </a:r>
            <a:r>
              <a:rPr lang="fr-FR" sz="2400" dirty="0" smtClean="0"/>
              <a:t>; 3</a:t>
            </a:r>
            <a:r>
              <a:rPr lang="fr-FR" sz="2400" dirty="0"/>
              <a:t>° militaire; 4° cléricale; 5° enseignante. Les </a:t>
            </a:r>
            <a:r>
              <a:rPr lang="fr-FR" sz="2400" dirty="0" smtClean="0"/>
              <a:t>quatre premières </a:t>
            </a:r>
            <a:r>
              <a:rPr lang="fr-FR" sz="2400" dirty="0"/>
              <a:t>hiérarchies ont en quelque sorte leurs </a:t>
            </a:r>
            <a:r>
              <a:rPr lang="fr-FR" sz="2400" dirty="0" smtClean="0"/>
              <a:t>racines dans </a:t>
            </a:r>
            <a:r>
              <a:rPr lang="fr-FR" sz="2400" dirty="0"/>
              <a:t>la cinquième, chargée spécialement de la </a:t>
            </a:r>
            <a:r>
              <a:rPr lang="fr-FR" sz="2400" dirty="0" smtClean="0"/>
              <a:t>conservation et </a:t>
            </a:r>
            <a:r>
              <a:rPr lang="fr-FR" sz="2400" dirty="0"/>
              <a:t>la propagation de </a:t>
            </a:r>
            <a:r>
              <a:rPr lang="fr-FR" sz="2400" dirty="0" smtClean="0"/>
              <a:t>l’esprit mandarin ».</a:t>
            </a:r>
          </a:p>
          <a:p>
            <a:pPr marL="0" indent="0" algn="just">
              <a:buNone/>
            </a:pPr>
            <a:endParaRPr lang="fr-FR" sz="1800" dirty="0" smtClean="0"/>
          </a:p>
          <a:p>
            <a:pPr marL="0" indent="0" algn="just">
              <a:buNone/>
            </a:pPr>
            <a:r>
              <a:rPr lang="fr-FR" sz="1800" dirty="0" smtClean="0"/>
              <a:t>J </a:t>
            </a:r>
            <a:r>
              <a:rPr lang="fr-FR" sz="1800" dirty="0"/>
              <a:t>.-G. </a:t>
            </a:r>
            <a:r>
              <a:rPr lang="fr-FR" sz="1800" dirty="0" err="1"/>
              <a:t>Courcelle-Seneuil</a:t>
            </a:r>
            <a:r>
              <a:rPr lang="fr-FR" sz="1800" dirty="0"/>
              <a:t>, « Étude sur le mandarinat français » </a:t>
            </a:r>
            <a:r>
              <a:rPr lang="fr-FR" sz="1800" dirty="0" smtClean="0"/>
              <a:t>in </a:t>
            </a:r>
            <a:r>
              <a:rPr lang="fr-FR" sz="1800" i="1" dirty="0" smtClean="0"/>
              <a:t>La </a:t>
            </a:r>
            <a:r>
              <a:rPr lang="fr-FR" sz="1800" i="1" dirty="0"/>
              <a:t>Société moderne</a:t>
            </a:r>
            <a:r>
              <a:rPr lang="fr-FR" sz="1800" dirty="0"/>
              <a:t>, </a:t>
            </a:r>
            <a:r>
              <a:rPr lang="fr-FR" sz="1800" dirty="0" smtClean="0"/>
              <a:t>Paris, Guillaumin, 1892, p</a:t>
            </a:r>
            <a:r>
              <a:rPr lang="fr-FR" sz="1800" dirty="0"/>
              <a:t>. </a:t>
            </a:r>
            <a:r>
              <a:rPr lang="fr-FR" sz="1800" dirty="0" smtClean="0"/>
              <a:t>370.</a:t>
            </a:r>
          </a:p>
          <a:p>
            <a:pPr marL="0" indent="0" algn="just">
              <a:buNone/>
            </a:pPr>
            <a:r>
              <a:rPr lang="fr-FR" sz="1800" dirty="0"/>
              <a:t>C</a:t>
            </a:r>
            <a:r>
              <a:rPr lang="fr-FR" sz="1800" dirty="0" smtClean="0"/>
              <a:t>ité </a:t>
            </a:r>
            <a:r>
              <a:rPr lang="fr-FR" sz="1800" dirty="0"/>
              <a:t>par Michel Leter in </a:t>
            </a:r>
            <a:r>
              <a:rPr lang="fr-FR" sz="1800" i="1" dirty="0" smtClean="0"/>
              <a:t>Lettre </a:t>
            </a:r>
            <a:r>
              <a:rPr lang="fr-FR" sz="1800" i="1" dirty="0"/>
              <a:t>à Luc Ferry sur la liberté des universités</a:t>
            </a:r>
            <a:r>
              <a:rPr lang="fr-FR" sz="1800" dirty="0"/>
              <a:t>, Les Belles Lettres, 2004.</a:t>
            </a:r>
            <a:br>
              <a:rPr lang="fr-FR" sz="1800" dirty="0"/>
            </a:br>
            <a:endParaRPr lang="fr-FR" sz="1800" dirty="0"/>
          </a:p>
        </p:txBody>
      </p:sp>
    </p:spTree>
    <p:extLst>
      <p:ext uri="{BB962C8B-B14F-4D97-AF65-F5344CB8AC3E}">
        <p14:creationId xmlns:p14="http://schemas.microsoft.com/office/powerpoint/2010/main" val="1754955070"/>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04838"/>
            <a:ext cx="8229600" cy="1143000"/>
          </a:xfrm>
        </p:spPr>
        <p:txBody>
          <a:bodyPr>
            <a:normAutofit fontScale="90000"/>
          </a:bodyPr>
          <a:lstStyle/>
          <a:p>
            <a:r>
              <a:rPr lang="fr-FR" sz="2400" dirty="0" smtClean="0"/>
              <a:t>Jean-Gustave </a:t>
            </a:r>
            <a:r>
              <a:rPr lang="fr-FR" sz="2400" dirty="0" err="1" smtClean="0"/>
              <a:t>Courcelle</a:t>
            </a:r>
            <a:r>
              <a:rPr lang="fr-FR" sz="2400" dirty="0" err="1"/>
              <a:t>-Seneuil</a:t>
            </a:r>
            <a:r>
              <a:rPr lang="fr-FR" sz="2400" dirty="0"/>
              <a:t> « Réorganisation de l'instruction</a:t>
            </a:r>
            <a:br>
              <a:rPr lang="fr-FR" sz="2400" dirty="0"/>
            </a:br>
            <a:r>
              <a:rPr lang="fr-FR" sz="2400" dirty="0"/>
              <a:t>publique », </a:t>
            </a:r>
            <a:r>
              <a:rPr lang="fr-FR" sz="2400" i="1" dirty="0"/>
              <a:t>Journal des économistes</a:t>
            </a:r>
            <a:r>
              <a:rPr lang="fr-FR" sz="2400" dirty="0"/>
              <a:t>, novembre 1864, p. 170, </a:t>
            </a:r>
            <a:br>
              <a:rPr lang="fr-FR" sz="2400" dirty="0"/>
            </a:br>
            <a:r>
              <a:rPr lang="fr-FR" sz="2400" dirty="0"/>
              <a:t>repris dans </a:t>
            </a:r>
            <a:r>
              <a:rPr lang="fr-FR" sz="2400" i="1" dirty="0"/>
              <a:t>La Société moderne</a:t>
            </a:r>
            <a:r>
              <a:rPr lang="fr-FR" sz="2400" dirty="0"/>
              <a:t>, p. 456-</a:t>
            </a:r>
            <a:r>
              <a:rPr lang="fr-FR" sz="2400" dirty="0" smtClean="0"/>
              <a:t>457,</a:t>
            </a:r>
            <a:br>
              <a:rPr lang="fr-FR" sz="2400" dirty="0" smtClean="0"/>
            </a:br>
            <a:r>
              <a:rPr lang="fr-FR" sz="2400" dirty="0" smtClean="0"/>
              <a:t>cité par Michel Leter in </a:t>
            </a:r>
            <a:br>
              <a:rPr lang="fr-FR" sz="2400" dirty="0" smtClean="0"/>
            </a:br>
            <a:r>
              <a:rPr lang="fr-FR" sz="2400" i="1" dirty="0" smtClean="0"/>
              <a:t>Lettre à Luc Ferry sur la liberté des universités</a:t>
            </a:r>
            <a:r>
              <a:rPr lang="fr-FR" sz="2400" dirty="0" smtClean="0"/>
              <a:t>, Les Belles Lettres, 2004.</a:t>
            </a:r>
            <a:r>
              <a:rPr lang="fr-FR" sz="2400" dirty="0"/>
              <a:t/>
            </a:r>
            <a:br>
              <a:rPr lang="fr-FR" sz="2400" dirty="0"/>
            </a:br>
            <a:endParaRPr lang="fr-FR" sz="2400" dirty="0"/>
          </a:p>
        </p:txBody>
      </p:sp>
      <p:sp>
        <p:nvSpPr>
          <p:cNvPr id="3" name="Espace réservé du contenu 2"/>
          <p:cNvSpPr>
            <a:spLocks noGrp="1"/>
          </p:cNvSpPr>
          <p:nvPr>
            <p:ph idx="1"/>
          </p:nvPr>
        </p:nvSpPr>
        <p:spPr>
          <a:xfrm>
            <a:off x="457200" y="2125133"/>
            <a:ext cx="8229600" cy="4525963"/>
          </a:xfrm>
        </p:spPr>
        <p:txBody>
          <a:bodyPr>
            <a:normAutofit fontScale="70000" lnSpcReduction="20000"/>
          </a:bodyPr>
          <a:lstStyle/>
          <a:p>
            <a:pPr marL="0" indent="0" algn="just">
              <a:buNone/>
            </a:pPr>
            <a:r>
              <a:rPr lang="fr-FR" dirty="0"/>
              <a:t> </a:t>
            </a:r>
            <a:r>
              <a:rPr lang="fr-FR" sz="5700" dirty="0" smtClean="0">
                <a:solidFill>
                  <a:srgbClr val="FF0000"/>
                </a:solidFill>
              </a:rPr>
              <a:t>«</a:t>
            </a:r>
            <a:r>
              <a:rPr lang="fr-FR" dirty="0" smtClean="0"/>
              <a:t> L'héritage </a:t>
            </a:r>
            <a:r>
              <a:rPr lang="fr-FR" dirty="0"/>
              <a:t>de </a:t>
            </a:r>
            <a:r>
              <a:rPr lang="fr-FR" dirty="0" smtClean="0"/>
              <a:t>la Révolution </a:t>
            </a:r>
            <a:r>
              <a:rPr lang="fr-FR" dirty="0"/>
              <a:t>était tombé aux mains d'un homme dont les </a:t>
            </a:r>
            <a:r>
              <a:rPr lang="fr-FR" dirty="0" smtClean="0"/>
              <a:t>idées étaient </a:t>
            </a:r>
            <a:r>
              <a:rPr lang="fr-FR" dirty="0"/>
              <a:t>aussi simples que sa volonté était forte. Sa </a:t>
            </a:r>
            <a:r>
              <a:rPr lang="fr-FR" dirty="0" smtClean="0"/>
              <a:t>politique consistait </a:t>
            </a:r>
            <a:r>
              <a:rPr lang="fr-FR" dirty="0"/>
              <a:t>à </a:t>
            </a:r>
            <a:r>
              <a:rPr lang="fr-FR" dirty="0" smtClean="0"/>
              <a:t>rétablir </a:t>
            </a:r>
            <a:r>
              <a:rPr lang="fr-FR" dirty="0"/>
              <a:t>toutes celles des institutions de </a:t>
            </a:r>
            <a:r>
              <a:rPr lang="fr-FR" dirty="0" smtClean="0"/>
              <a:t>l'ancien régime</a:t>
            </a:r>
            <a:r>
              <a:rPr lang="fr-FR" dirty="0"/>
              <a:t>, qui ne pouvaient gêner le pouvoir absolu, en </a:t>
            </a:r>
            <a:r>
              <a:rPr lang="fr-FR" dirty="0" smtClean="0"/>
              <a:t>maintenant la </a:t>
            </a:r>
            <a:r>
              <a:rPr lang="fr-FR" dirty="0"/>
              <a:t>paix entre les particuliers et les partis. Pour lui, </a:t>
            </a:r>
            <a:r>
              <a:rPr lang="fr-FR" dirty="0" smtClean="0"/>
              <a:t>la solution </a:t>
            </a:r>
            <a:r>
              <a:rPr lang="fr-FR" dirty="0"/>
              <a:t>des problèmes sociaux n'était jamais difficile : </a:t>
            </a:r>
            <a:r>
              <a:rPr lang="fr-FR" dirty="0" smtClean="0"/>
              <a:t>il avait </a:t>
            </a:r>
            <a:r>
              <a:rPr lang="fr-FR" dirty="0"/>
              <a:t>conçu nettement un idéal fort simple, </a:t>
            </a:r>
            <a:r>
              <a:rPr lang="fr-FR" dirty="0" smtClean="0"/>
              <a:t>l'organisation d'un </a:t>
            </a:r>
            <a:r>
              <a:rPr lang="fr-FR" dirty="0"/>
              <a:t>régiment ce fut le type qu'il appliqua à </a:t>
            </a:r>
            <a:r>
              <a:rPr lang="fr-FR" dirty="0" smtClean="0"/>
              <a:t>l'organisation du clergé</a:t>
            </a:r>
            <a:r>
              <a:rPr lang="fr-FR" dirty="0"/>
              <a:t>, du pouvoir judiciaire, de l'administration et du </a:t>
            </a:r>
            <a:r>
              <a:rPr lang="fr-FR" dirty="0" smtClean="0"/>
              <a:t>corps enseignant</a:t>
            </a:r>
            <a:r>
              <a:rPr lang="fr-FR" dirty="0"/>
              <a:t>. Il fut décrété que </a:t>
            </a:r>
            <a:r>
              <a:rPr lang="fr-FR" dirty="0" smtClean="0"/>
              <a:t>l'instruction littéraire serait </a:t>
            </a:r>
            <a:r>
              <a:rPr lang="fr-FR" dirty="0"/>
              <a:t>donnée par des fonctionnaires du gouvernement, qui </a:t>
            </a:r>
            <a:r>
              <a:rPr lang="fr-FR" dirty="0" smtClean="0"/>
              <a:t>fonderaient et </a:t>
            </a:r>
            <a:r>
              <a:rPr lang="fr-FR" dirty="0"/>
              <a:t>dirigeraient des établissements semblables aux </a:t>
            </a:r>
            <a:r>
              <a:rPr lang="fr-FR" dirty="0" smtClean="0"/>
              <a:t>collèges de jésuites</a:t>
            </a:r>
            <a:r>
              <a:rPr lang="fr-FR" dirty="0"/>
              <a:t>, où l'enseignement, payé par </a:t>
            </a:r>
            <a:r>
              <a:rPr lang="fr-FR" dirty="0" smtClean="0"/>
              <a:t>quelques familles</a:t>
            </a:r>
            <a:r>
              <a:rPr lang="fr-FR" dirty="0"/>
              <a:t>, serait gratuit pour d'autres, et dans lesquels </a:t>
            </a:r>
            <a:r>
              <a:rPr lang="fr-FR" dirty="0" smtClean="0"/>
              <a:t>les élèves </a:t>
            </a:r>
            <a:r>
              <a:rPr lang="fr-FR" dirty="0"/>
              <a:t>casernés se lèveraient, iraient aux études, aux récréations</a:t>
            </a:r>
            <a:r>
              <a:rPr lang="fr-FR" dirty="0" smtClean="0"/>
              <a:t>,</a:t>
            </a:r>
            <a:endParaRPr lang="fr-FR" dirty="0"/>
          </a:p>
        </p:txBody>
      </p:sp>
    </p:spTree>
    <p:extLst>
      <p:ext uri="{BB962C8B-B14F-4D97-AF65-F5344CB8AC3E}">
        <p14:creationId xmlns:p14="http://schemas.microsoft.com/office/powerpoint/2010/main" val="2601876944"/>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0" indent="0"/>
            <a:r>
              <a:rPr lang="fr-FR" sz="2000" dirty="0" smtClean="0"/>
              <a:t/>
            </a:r>
            <a:br>
              <a:rPr lang="fr-FR" sz="2000" dirty="0" smtClean="0"/>
            </a:br>
            <a:endParaRPr lang="fr-FR" sz="2000" dirty="0"/>
          </a:p>
        </p:txBody>
      </p:sp>
      <p:sp>
        <p:nvSpPr>
          <p:cNvPr id="3" name="Espace réservé du contenu 2"/>
          <p:cNvSpPr>
            <a:spLocks noGrp="1"/>
          </p:cNvSpPr>
          <p:nvPr>
            <p:ph idx="1"/>
          </p:nvPr>
        </p:nvSpPr>
        <p:spPr/>
        <p:txBody>
          <a:bodyPr>
            <a:noAutofit/>
          </a:bodyPr>
          <a:lstStyle/>
          <a:p>
            <a:pPr marL="0" indent="0" algn="just">
              <a:buNone/>
            </a:pPr>
            <a:r>
              <a:rPr lang="fr-FR" sz="1800" dirty="0"/>
              <a:t>aux classes, aux repas et au lit, en rang et en ordre, </a:t>
            </a:r>
            <a:r>
              <a:rPr lang="fr-FR" sz="1800" dirty="0" smtClean="0"/>
              <a:t>au son </a:t>
            </a:r>
            <a:r>
              <a:rPr lang="fr-FR" sz="1800" dirty="0"/>
              <a:t>du tambour, sous la direction et la tutelle de </a:t>
            </a:r>
            <a:r>
              <a:rPr lang="fr-FR" sz="1800" dirty="0" smtClean="0"/>
              <a:t>surveillants investis </a:t>
            </a:r>
            <a:r>
              <a:rPr lang="fr-FR" sz="1800" dirty="0"/>
              <a:t>d'un grand pouvoir disciplinaire.</a:t>
            </a:r>
          </a:p>
          <a:p>
            <a:pPr marL="0" indent="0" algn="just">
              <a:buNone/>
            </a:pPr>
            <a:r>
              <a:rPr lang="fr-FR" sz="1800" dirty="0"/>
              <a:t>Quant au cours d'étude, il ne fut pas l'objet d'une </a:t>
            </a:r>
            <a:r>
              <a:rPr lang="fr-FR" sz="1800" dirty="0" smtClean="0"/>
              <a:t>longue délibération </a:t>
            </a:r>
            <a:r>
              <a:rPr lang="fr-FR" sz="1800" dirty="0"/>
              <a:t>: il se borna d'abord au latin et aux </a:t>
            </a:r>
            <a:r>
              <a:rPr lang="fr-FR" sz="1800" dirty="0" smtClean="0"/>
              <a:t>mathématiques ; </a:t>
            </a:r>
            <a:r>
              <a:rPr lang="fr-FR" sz="1800" dirty="0"/>
              <a:t>bientôt on revint simplement à 1' Ancien Régime </a:t>
            </a:r>
            <a:r>
              <a:rPr lang="fr-FR" sz="1800" dirty="0" smtClean="0"/>
              <a:t>: latin </a:t>
            </a:r>
            <a:r>
              <a:rPr lang="fr-FR" sz="1800" dirty="0"/>
              <a:t>d'abord et mythologie, histoire des batailles, </a:t>
            </a:r>
            <a:r>
              <a:rPr lang="fr-FR" sz="1800" dirty="0" smtClean="0"/>
              <a:t>révolutions et </a:t>
            </a:r>
            <a:r>
              <a:rPr lang="fr-FR" sz="1800" dirty="0"/>
              <a:t>grands crimes des peuples anciens, sans géographie </a:t>
            </a:r>
            <a:r>
              <a:rPr lang="fr-FR" sz="1800" dirty="0" smtClean="0"/>
              <a:t>: tel </a:t>
            </a:r>
            <a:r>
              <a:rPr lang="fr-FR" sz="1800" dirty="0"/>
              <a:t>fut le fonds [sic] de l'enseignement. Le personnel </a:t>
            </a:r>
            <a:r>
              <a:rPr lang="fr-FR" sz="1800" dirty="0" smtClean="0"/>
              <a:t>des lycées </a:t>
            </a:r>
            <a:r>
              <a:rPr lang="fr-FR" sz="1800" dirty="0"/>
              <a:t>était tout prêt ; il se composait tout naturellement </a:t>
            </a:r>
            <a:r>
              <a:rPr lang="fr-FR" sz="1800" dirty="0" smtClean="0"/>
              <a:t>des professeurs </a:t>
            </a:r>
            <a:r>
              <a:rPr lang="fr-FR" sz="1800" dirty="0"/>
              <a:t>survivants des anciens collèges. Ainsi se </a:t>
            </a:r>
            <a:r>
              <a:rPr lang="fr-FR" sz="1800" dirty="0" smtClean="0"/>
              <a:t>trouva constitué </a:t>
            </a:r>
            <a:r>
              <a:rPr lang="fr-FR" sz="1800" dirty="0"/>
              <a:t>un corps de fonctionnaires qu'on appela université</a:t>
            </a:r>
            <a:r>
              <a:rPr lang="fr-FR" sz="1800" dirty="0" smtClean="0"/>
              <a:t>, et </a:t>
            </a:r>
            <a:r>
              <a:rPr lang="fr-FR" sz="1800" dirty="0"/>
              <a:t>auquel on conféra le monopole de l'enseignement, </a:t>
            </a:r>
            <a:r>
              <a:rPr lang="fr-FR" sz="1800" dirty="0" smtClean="0"/>
              <a:t>en même </a:t>
            </a:r>
            <a:r>
              <a:rPr lang="fr-FR" sz="1800" dirty="0"/>
              <a:t>temps qu'on exigeait des candidats à certaines </a:t>
            </a:r>
            <a:r>
              <a:rPr lang="fr-FR" sz="1800" dirty="0" smtClean="0"/>
              <a:t>fonctions la </a:t>
            </a:r>
            <a:r>
              <a:rPr lang="fr-FR" sz="1800" dirty="0"/>
              <a:t>preuve qu'ils avaient obtenu les grades universitaires.</a:t>
            </a:r>
          </a:p>
          <a:p>
            <a:pPr marL="0" indent="0" algn="just">
              <a:buNone/>
            </a:pPr>
            <a:r>
              <a:rPr lang="fr-FR" sz="1800" dirty="0"/>
              <a:t>C'est ce qu'on appela emphatiquement la </a:t>
            </a:r>
            <a:r>
              <a:rPr lang="fr-FR" sz="1800" dirty="0" smtClean="0"/>
              <a:t>restauration des </a:t>
            </a:r>
            <a:r>
              <a:rPr lang="fr-FR" sz="1800" dirty="0"/>
              <a:t>études. On était simplement revenu à l'ancien régime</a:t>
            </a:r>
            <a:r>
              <a:rPr lang="fr-FR" sz="1800" dirty="0" smtClean="0"/>
              <a:t>, moins  l'indépendance </a:t>
            </a:r>
            <a:r>
              <a:rPr lang="fr-FR" sz="1800" dirty="0"/>
              <a:t>universitaire, moins </a:t>
            </a:r>
            <a:r>
              <a:rPr lang="fr-FR" sz="1800" dirty="0" smtClean="0"/>
              <a:t> l'enseignement</a:t>
            </a:r>
            <a:r>
              <a:rPr lang="fr-FR" sz="1800" dirty="0"/>
              <a:t> </a:t>
            </a:r>
            <a:r>
              <a:rPr lang="fr-FR" sz="1800" dirty="0" smtClean="0"/>
              <a:t>donné </a:t>
            </a:r>
            <a:r>
              <a:rPr lang="fr-FR" sz="1800" dirty="0"/>
              <a:t>par le clergé séculier et régulier, moins la foi dans </a:t>
            </a:r>
            <a:r>
              <a:rPr lang="fr-FR" sz="1800" dirty="0" smtClean="0"/>
              <a:t>les lettres</a:t>
            </a:r>
            <a:r>
              <a:rPr lang="fr-FR" sz="1800" dirty="0"/>
              <a:t>.</a:t>
            </a:r>
          </a:p>
          <a:p>
            <a:pPr marL="0" indent="0">
              <a:buNone/>
            </a:pPr>
            <a:endParaRPr lang="fr-FR" sz="1800" dirty="0"/>
          </a:p>
        </p:txBody>
      </p:sp>
    </p:spTree>
    <p:extLst>
      <p:ext uri="{BB962C8B-B14F-4D97-AF65-F5344CB8AC3E}">
        <p14:creationId xmlns:p14="http://schemas.microsoft.com/office/powerpoint/2010/main" val="578738452"/>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Antoine </a:t>
            </a:r>
            <a:r>
              <a:rPr lang="fr-FR" dirty="0" err="1" smtClean="0"/>
              <a:t>Destutt</a:t>
            </a:r>
            <a:r>
              <a:rPr lang="fr-FR" dirty="0" smtClean="0"/>
              <a:t> de Tracy </a:t>
            </a:r>
            <a:br>
              <a:rPr lang="fr-FR" dirty="0" smtClean="0"/>
            </a:br>
            <a:r>
              <a:rPr lang="fr-FR" dirty="0" smtClean="0"/>
              <a:t>(1754-1836)</a:t>
            </a:r>
            <a:endParaRPr lang="fr-FR" dirty="0"/>
          </a:p>
        </p:txBody>
      </p:sp>
      <p:pic>
        <p:nvPicPr>
          <p:cNvPr id="4" name="Espace réservé du contenu 3" descr="Destutt_de_Tracy.jpg"/>
          <p:cNvPicPr>
            <a:picLocks noGrp="1" noChangeAspect="1"/>
          </p:cNvPicPr>
          <p:nvPr>
            <p:ph idx="1"/>
          </p:nvPr>
        </p:nvPicPr>
        <p:blipFill>
          <a:blip r:embed="rId2">
            <a:extLst>
              <a:ext uri="{28A0092B-C50C-407E-A947-70E740481C1C}">
                <a14:useLocalDpi xmlns:a14="http://schemas.microsoft.com/office/drawing/2010/main" val="0"/>
              </a:ext>
            </a:extLst>
          </a:blip>
          <a:srcRect l="-62508" r="-62508"/>
          <a:stretch>
            <a:fillRect/>
          </a:stretch>
        </p:blipFill>
        <p:spPr/>
      </p:pic>
    </p:spTree>
    <p:extLst>
      <p:ext uri="{BB962C8B-B14F-4D97-AF65-F5344CB8AC3E}">
        <p14:creationId xmlns:p14="http://schemas.microsoft.com/office/powerpoint/2010/main" val="39922599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80">
                                          <p:stCondLst>
                                            <p:cond delay="0"/>
                                          </p:stCondLst>
                                        </p:cTn>
                                        <p:tgtEl>
                                          <p:spTgt spid="2"/>
                                        </p:tgtEl>
                                      </p:cBhvr>
                                    </p:animEffect>
                                    <p:anim calcmode="lin" valueType="num">
                                      <p:cBhvr>
                                        <p:cTn id="13"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tgtEl>
                                      </p:cBhvr>
                                      <p:to x="100000" y="60000"/>
                                    </p:animScale>
                                    <p:animScale>
                                      <p:cBhvr>
                                        <p:cTn id="19" dur="166" decel="50000">
                                          <p:stCondLst>
                                            <p:cond delay="676"/>
                                          </p:stCondLst>
                                        </p:cTn>
                                        <p:tgtEl>
                                          <p:spTgt spid="2"/>
                                        </p:tgtEl>
                                      </p:cBhvr>
                                      <p:to x="100000" y="100000"/>
                                    </p:animScale>
                                    <p:animScale>
                                      <p:cBhvr>
                                        <p:cTn id="20" dur="26">
                                          <p:stCondLst>
                                            <p:cond delay="1312"/>
                                          </p:stCondLst>
                                        </p:cTn>
                                        <p:tgtEl>
                                          <p:spTgt spid="2"/>
                                        </p:tgtEl>
                                      </p:cBhvr>
                                      <p:to x="100000" y="80000"/>
                                    </p:animScale>
                                    <p:animScale>
                                      <p:cBhvr>
                                        <p:cTn id="21" dur="166" decel="50000">
                                          <p:stCondLst>
                                            <p:cond delay="1338"/>
                                          </p:stCondLst>
                                        </p:cTn>
                                        <p:tgtEl>
                                          <p:spTgt spid="2"/>
                                        </p:tgtEl>
                                      </p:cBhvr>
                                      <p:to x="100000" y="100000"/>
                                    </p:animScale>
                                    <p:animScale>
                                      <p:cBhvr>
                                        <p:cTn id="22" dur="26">
                                          <p:stCondLst>
                                            <p:cond delay="1642"/>
                                          </p:stCondLst>
                                        </p:cTn>
                                        <p:tgtEl>
                                          <p:spTgt spid="2"/>
                                        </p:tgtEl>
                                      </p:cBhvr>
                                      <p:to x="100000" y="90000"/>
                                    </p:animScale>
                                    <p:animScale>
                                      <p:cBhvr>
                                        <p:cTn id="23" dur="166" decel="50000">
                                          <p:stCondLst>
                                            <p:cond delay="1668"/>
                                          </p:stCondLst>
                                        </p:cTn>
                                        <p:tgtEl>
                                          <p:spTgt spid="2"/>
                                        </p:tgtEl>
                                      </p:cBhvr>
                                      <p:to x="100000" y="100000"/>
                                    </p:animScale>
                                    <p:animScale>
                                      <p:cBhvr>
                                        <p:cTn id="24" dur="26">
                                          <p:stCondLst>
                                            <p:cond delay="1808"/>
                                          </p:stCondLst>
                                        </p:cTn>
                                        <p:tgtEl>
                                          <p:spTgt spid="2"/>
                                        </p:tgtEl>
                                      </p:cBhvr>
                                      <p:to x="100000" y="95000"/>
                                    </p:animScale>
                                    <p:animScale>
                                      <p:cBhvr>
                                        <p:cTn id="25"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Thomas Jefferson</a:t>
            </a:r>
            <a:br>
              <a:rPr lang="fr-FR" dirty="0" smtClean="0"/>
            </a:br>
            <a:r>
              <a:rPr lang="fr-FR" dirty="0" smtClean="0"/>
              <a:t>(1743-1826)</a:t>
            </a:r>
            <a:endParaRPr lang="fr-FR" dirty="0"/>
          </a:p>
        </p:txBody>
      </p:sp>
      <p:pic>
        <p:nvPicPr>
          <p:cNvPr id="4" name="Espace réservé du contenu 3" descr="Thomas Jefferson.jpeg"/>
          <p:cNvPicPr>
            <a:picLocks noGrp="1" noChangeAspect="1"/>
          </p:cNvPicPr>
          <p:nvPr>
            <p:ph idx="1"/>
          </p:nvPr>
        </p:nvPicPr>
        <p:blipFill>
          <a:blip r:embed="rId2">
            <a:extLst>
              <a:ext uri="{28A0092B-C50C-407E-A947-70E740481C1C}">
                <a14:useLocalDpi xmlns:a14="http://schemas.microsoft.com/office/drawing/2010/main" val="0"/>
              </a:ext>
            </a:extLst>
          </a:blip>
          <a:srcRect l="8376" r="8376"/>
          <a:stretch>
            <a:fillRect/>
          </a:stretch>
        </p:blipFill>
        <p:spPr/>
      </p:pic>
    </p:spTree>
    <p:extLst>
      <p:ext uri="{BB962C8B-B14F-4D97-AF65-F5344CB8AC3E}">
        <p14:creationId xmlns:p14="http://schemas.microsoft.com/office/powerpoint/2010/main" val="32599507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80">
                                          <p:stCondLst>
                                            <p:cond delay="0"/>
                                          </p:stCondLst>
                                        </p:cTn>
                                        <p:tgtEl>
                                          <p:spTgt spid="2"/>
                                        </p:tgtEl>
                                      </p:cBhvr>
                                    </p:animEffect>
                                    <p:anim calcmode="lin" valueType="num">
                                      <p:cBhvr>
                                        <p:cTn id="13"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tgtEl>
                                      </p:cBhvr>
                                      <p:to x="100000" y="60000"/>
                                    </p:animScale>
                                    <p:animScale>
                                      <p:cBhvr>
                                        <p:cTn id="19" dur="166" decel="50000">
                                          <p:stCondLst>
                                            <p:cond delay="676"/>
                                          </p:stCondLst>
                                        </p:cTn>
                                        <p:tgtEl>
                                          <p:spTgt spid="2"/>
                                        </p:tgtEl>
                                      </p:cBhvr>
                                      <p:to x="100000" y="100000"/>
                                    </p:animScale>
                                    <p:animScale>
                                      <p:cBhvr>
                                        <p:cTn id="20" dur="26">
                                          <p:stCondLst>
                                            <p:cond delay="1312"/>
                                          </p:stCondLst>
                                        </p:cTn>
                                        <p:tgtEl>
                                          <p:spTgt spid="2"/>
                                        </p:tgtEl>
                                      </p:cBhvr>
                                      <p:to x="100000" y="80000"/>
                                    </p:animScale>
                                    <p:animScale>
                                      <p:cBhvr>
                                        <p:cTn id="21" dur="166" decel="50000">
                                          <p:stCondLst>
                                            <p:cond delay="1338"/>
                                          </p:stCondLst>
                                        </p:cTn>
                                        <p:tgtEl>
                                          <p:spTgt spid="2"/>
                                        </p:tgtEl>
                                      </p:cBhvr>
                                      <p:to x="100000" y="100000"/>
                                    </p:animScale>
                                    <p:animScale>
                                      <p:cBhvr>
                                        <p:cTn id="22" dur="26">
                                          <p:stCondLst>
                                            <p:cond delay="1642"/>
                                          </p:stCondLst>
                                        </p:cTn>
                                        <p:tgtEl>
                                          <p:spTgt spid="2"/>
                                        </p:tgtEl>
                                      </p:cBhvr>
                                      <p:to x="100000" y="90000"/>
                                    </p:animScale>
                                    <p:animScale>
                                      <p:cBhvr>
                                        <p:cTn id="23" dur="166" decel="50000">
                                          <p:stCondLst>
                                            <p:cond delay="1668"/>
                                          </p:stCondLst>
                                        </p:cTn>
                                        <p:tgtEl>
                                          <p:spTgt spid="2"/>
                                        </p:tgtEl>
                                      </p:cBhvr>
                                      <p:to x="100000" y="100000"/>
                                    </p:animScale>
                                    <p:animScale>
                                      <p:cBhvr>
                                        <p:cTn id="24" dur="26">
                                          <p:stCondLst>
                                            <p:cond delay="1808"/>
                                          </p:stCondLst>
                                        </p:cTn>
                                        <p:tgtEl>
                                          <p:spTgt spid="2"/>
                                        </p:tgtEl>
                                      </p:cBhvr>
                                      <p:to x="100000" y="95000"/>
                                    </p:animScale>
                                    <p:animScale>
                                      <p:cBhvr>
                                        <p:cTn id="25"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dupont_logo_2775.gif"/>
          <p:cNvPicPr>
            <a:picLocks noGrp="1" noChangeAspect="1"/>
          </p:cNvPicPr>
          <p:nvPr>
            <p:ph idx="1"/>
          </p:nvPr>
        </p:nvPicPr>
        <p:blipFill>
          <a:blip r:embed="rId2">
            <a:extLst>
              <a:ext uri="{28A0092B-C50C-407E-A947-70E740481C1C}">
                <a14:useLocalDpi xmlns:a14="http://schemas.microsoft.com/office/drawing/2010/main" val="0"/>
              </a:ext>
            </a:extLst>
          </a:blip>
          <a:srcRect t="-19979" b="-19979"/>
          <a:stretch>
            <a:fillRect/>
          </a:stretch>
        </p:blipFill>
        <p:spPr/>
      </p:pic>
    </p:spTree>
    <p:extLst>
      <p:ext uri="{BB962C8B-B14F-4D97-AF65-F5344CB8AC3E}">
        <p14:creationId xmlns:p14="http://schemas.microsoft.com/office/powerpoint/2010/main" val="28382520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Pierre-Samuel Dupont de Nemours</a:t>
            </a:r>
            <a:br>
              <a:rPr lang="fr-FR" dirty="0" smtClean="0"/>
            </a:br>
            <a:r>
              <a:rPr lang="fr-FR" dirty="0" smtClean="0"/>
              <a:t>(1739-1817)</a:t>
            </a:r>
            <a:endParaRPr lang="fr-FR" dirty="0"/>
          </a:p>
        </p:txBody>
      </p:sp>
      <p:pic>
        <p:nvPicPr>
          <p:cNvPr id="5" name="Espace réservé du contenu 4" descr="Pierre_Samuel_du_Pont_de_Nemours.jpg"/>
          <p:cNvPicPr>
            <a:picLocks noGrp="1" noChangeAspect="1"/>
          </p:cNvPicPr>
          <p:nvPr>
            <p:ph idx="1"/>
          </p:nvPr>
        </p:nvPicPr>
        <p:blipFill>
          <a:blip r:embed="rId2">
            <a:extLst>
              <a:ext uri="{28A0092B-C50C-407E-A947-70E740481C1C}">
                <a14:useLocalDpi xmlns:a14="http://schemas.microsoft.com/office/drawing/2010/main" val="0"/>
              </a:ext>
            </a:extLst>
          </a:blip>
          <a:srcRect l="-90464" r="-90464"/>
          <a:stretch>
            <a:fillRect/>
          </a:stretch>
        </p:blipFill>
        <p:spPr/>
      </p:pic>
    </p:spTree>
    <p:extLst>
      <p:ext uri="{BB962C8B-B14F-4D97-AF65-F5344CB8AC3E}">
        <p14:creationId xmlns:p14="http://schemas.microsoft.com/office/powerpoint/2010/main" val="14718261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80">
                                          <p:stCondLst>
                                            <p:cond delay="0"/>
                                          </p:stCondLst>
                                        </p:cTn>
                                        <p:tgtEl>
                                          <p:spTgt spid="2"/>
                                        </p:tgtEl>
                                      </p:cBhvr>
                                    </p:animEffect>
                                    <p:anim calcmode="lin" valueType="num">
                                      <p:cBhvr>
                                        <p:cTn id="13"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tgtEl>
                                      </p:cBhvr>
                                      <p:to x="100000" y="60000"/>
                                    </p:animScale>
                                    <p:animScale>
                                      <p:cBhvr>
                                        <p:cTn id="19" dur="166" decel="50000">
                                          <p:stCondLst>
                                            <p:cond delay="676"/>
                                          </p:stCondLst>
                                        </p:cTn>
                                        <p:tgtEl>
                                          <p:spTgt spid="2"/>
                                        </p:tgtEl>
                                      </p:cBhvr>
                                      <p:to x="100000" y="100000"/>
                                    </p:animScale>
                                    <p:animScale>
                                      <p:cBhvr>
                                        <p:cTn id="20" dur="26">
                                          <p:stCondLst>
                                            <p:cond delay="1312"/>
                                          </p:stCondLst>
                                        </p:cTn>
                                        <p:tgtEl>
                                          <p:spTgt spid="2"/>
                                        </p:tgtEl>
                                      </p:cBhvr>
                                      <p:to x="100000" y="80000"/>
                                    </p:animScale>
                                    <p:animScale>
                                      <p:cBhvr>
                                        <p:cTn id="21" dur="166" decel="50000">
                                          <p:stCondLst>
                                            <p:cond delay="1338"/>
                                          </p:stCondLst>
                                        </p:cTn>
                                        <p:tgtEl>
                                          <p:spTgt spid="2"/>
                                        </p:tgtEl>
                                      </p:cBhvr>
                                      <p:to x="100000" y="100000"/>
                                    </p:animScale>
                                    <p:animScale>
                                      <p:cBhvr>
                                        <p:cTn id="22" dur="26">
                                          <p:stCondLst>
                                            <p:cond delay="1642"/>
                                          </p:stCondLst>
                                        </p:cTn>
                                        <p:tgtEl>
                                          <p:spTgt spid="2"/>
                                        </p:tgtEl>
                                      </p:cBhvr>
                                      <p:to x="100000" y="90000"/>
                                    </p:animScale>
                                    <p:animScale>
                                      <p:cBhvr>
                                        <p:cTn id="23" dur="166" decel="50000">
                                          <p:stCondLst>
                                            <p:cond delay="1668"/>
                                          </p:stCondLst>
                                        </p:cTn>
                                        <p:tgtEl>
                                          <p:spTgt spid="2"/>
                                        </p:tgtEl>
                                      </p:cBhvr>
                                      <p:to x="100000" y="100000"/>
                                    </p:animScale>
                                    <p:animScale>
                                      <p:cBhvr>
                                        <p:cTn id="24" dur="26">
                                          <p:stCondLst>
                                            <p:cond delay="1808"/>
                                          </p:stCondLst>
                                        </p:cTn>
                                        <p:tgtEl>
                                          <p:spTgt spid="2"/>
                                        </p:tgtEl>
                                      </p:cBhvr>
                                      <p:to x="100000" y="95000"/>
                                    </p:animScale>
                                    <p:animScale>
                                      <p:cBhvr>
                                        <p:cTn id="25"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Michel Leter</a:t>
            </a:r>
            <a:br>
              <a:rPr lang="fr-FR" dirty="0" smtClean="0"/>
            </a:br>
            <a:r>
              <a:rPr lang="fr-FR" dirty="0" smtClean="0"/>
              <a:t>Incipit du premier livre du </a:t>
            </a:r>
            <a:r>
              <a:rPr lang="fr-FR" i="1" dirty="0" smtClean="0"/>
              <a:t>Capital</a:t>
            </a:r>
            <a:endParaRPr lang="fr-FR" i="1" dirty="0"/>
          </a:p>
        </p:txBody>
      </p:sp>
      <p:sp>
        <p:nvSpPr>
          <p:cNvPr id="3" name="Espace réservé du contenu 2"/>
          <p:cNvSpPr>
            <a:spLocks noGrp="1"/>
          </p:cNvSpPr>
          <p:nvPr>
            <p:ph idx="1"/>
          </p:nvPr>
        </p:nvSpPr>
        <p:spPr/>
        <p:txBody>
          <a:bodyPr>
            <a:normAutofit fontScale="77500" lnSpcReduction="20000"/>
          </a:bodyPr>
          <a:lstStyle/>
          <a:p>
            <a:pPr marL="0" indent="0" algn="just">
              <a:buNone/>
            </a:pPr>
            <a:r>
              <a:rPr lang="fr-FR" sz="4000" dirty="0" smtClean="0">
                <a:solidFill>
                  <a:srgbClr val="FF0000"/>
                </a:solidFill>
              </a:rPr>
              <a:t>«</a:t>
            </a:r>
            <a:r>
              <a:rPr lang="fr-FR" dirty="0" smtClean="0"/>
              <a:t> </a:t>
            </a:r>
            <a:r>
              <a:rPr lang="fr-FR" dirty="0"/>
              <a:t>Imaginer l’homme sans capital, c’est le concevoir sans projet, c’est le priver de destin. L’homme sans qualités de Musil n’était pas aussi démuni, au moins possédait-il quelques talents. Contre les doctrinaires, qui soutiennent que la richesse est fatale et que le travail est un droit, le médecin de Madame de Pompadour, François Quesnay, enseignait que « nul travail ne peut être effectué sans des </a:t>
            </a:r>
            <a:r>
              <a:rPr lang="fr-FR" i="1" dirty="0"/>
              <a:t>avances</a:t>
            </a:r>
            <a:r>
              <a:rPr lang="fr-FR" dirty="0"/>
              <a:t> préalables ». Ces avances ne se bornent pas à la sphère économique. Elles ont trait à la constitution de l’homme. De même que « l’enfant a reçu la nourriture de ses parents avant de la </a:t>
            </a:r>
            <a:r>
              <a:rPr lang="fr-FR" dirty="0" smtClean="0"/>
              <a:t>chercher</a:t>
            </a:r>
            <a:r>
              <a:rPr lang="fr-FR" baseline="30000" dirty="0" smtClean="0"/>
              <a:t>1</a:t>
            </a:r>
            <a:r>
              <a:rPr lang="fr-FR" dirty="0"/>
              <a:t> », l’homme doit grandir avant de prétendre participer à la croissance de l’humanité</a:t>
            </a:r>
            <a:r>
              <a:rPr lang="fr-FR" dirty="0" smtClean="0"/>
              <a:t>.</a:t>
            </a:r>
            <a:r>
              <a:rPr lang="fr-FR" sz="2800" dirty="0" smtClean="0"/>
              <a:t>	</a:t>
            </a:r>
          </a:p>
          <a:p>
            <a:pPr marL="0" indent="0" algn="just">
              <a:buNone/>
            </a:pPr>
            <a:r>
              <a:rPr lang="fr-FR" sz="2200" dirty="0" smtClean="0"/>
              <a:t>1</a:t>
            </a:r>
            <a:r>
              <a:rPr lang="fr-FR" sz="2200" dirty="0"/>
              <a:t>. Maximes de Quesnay citées par Dupont de Nemours in </a:t>
            </a:r>
            <a:r>
              <a:rPr lang="fr-FR" sz="2200" i="1" dirty="0"/>
              <a:t>Œuvres économiques </a:t>
            </a:r>
            <a:r>
              <a:rPr lang="fr-FR" sz="2200" i="1" dirty="0" smtClean="0"/>
              <a:t>et </a:t>
            </a:r>
            <a:r>
              <a:rPr lang="fr-FR" sz="2200" i="1" dirty="0"/>
              <a:t>philosophiques de </a:t>
            </a:r>
            <a:r>
              <a:rPr lang="fr-FR" sz="2200" i="1" dirty="0" smtClean="0"/>
              <a:t>	Quesnay</a:t>
            </a:r>
            <a:r>
              <a:rPr lang="fr-FR" sz="2200" dirty="0"/>
              <a:t>, Jules </a:t>
            </a:r>
            <a:r>
              <a:rPr lang="fr-FR" sz="2200" dirty="0" err="1"/>
              <a:t>Peelman</a:t>
            </a:r>
            <a:r>
              <a:rPr lang="fr-FR" sz="2200" dirty="0"/>
              <a:t> &amp; C</a:t>
            </a:r>
            <a:r>
              <a:rPr lang="fr-FR" sz="2200" baseline="30000" dirty="0"/>
              <a:t>ie</a:t>
            </a:r>
            <a:r>
              <a:rPr lang="fr-FR" sz="2200" dirty="0"/>
              <a:t>, Paris, 1888, p. 803.</a:t>
            </a:r>
          </a:p>
          <a:p>
            <a:pPr marL="0" indent="0" algn="just">
              <a:buNone/>
            </a:pPr>
            <a:endParaRPr lang="fr-FR" sz="2600" dirty="0"/>
          </a:p>
        </p:txBody>
      </p:sp>
    </p:spTree>
    <p:extLst>
      <p:ext uri="{BB962C8B-B14F-4D97-AF65-F5344CB8AC3E}">
        <p14:creationId xmlns:p14="http://schemas.microsoft.com/office/powerpoint/2010/main" val="425163144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Michel Leter</a:t>
            </a:r>
            <a:br>
              <a:rPr lang="fr-FR" dirty="0"/>
            </a:br>
            <a:r>
              <a:rPr lang="fr-FR" dirty="0"/>
              <a:t>Incipit du premier livre du </a:t>
            </a:r>
            <a:r>
              <a:rPr lang="fr-FR" i="1" dirty="0"/>
              <a:t>Capital</a:t>
            </a:r>
          </a:p>
        </p:txBody>
      </p:sp>
      <p:sp>
        <p:nvSpPr>
          <p:cNvPr id="3" name="Espace réservé du contenu 2"/>
          <p:cNvSpPr>
            <a:spLocks noGrp="1"/>
          </p:cNvSpPr>
          <p:nvPr>
            <p:ph idx="1"/>
          </p:nvPr>
        </p:nvSpPr>
        <p:spPr/>
        <p:txBody>
          <a:bodyPr>
            <a:normAutofit fontScale="77500" lnSpcReduction="20000"/>
          </a:bodyPr>
          <a:lstStyle/>
          <a:p>
            <a:pPr marL="0" indent="0" algn="just">
              <a:buNone/>
            </a:pPr>
            <a:r>
              <a:rPr lang="fr-FR" sz="3100" dirty="0"/>
              <a:t>Si les hommes renonçaient à former le capital et donc campaient dans ce socialisme sauvage qui consiste à ne recueillir que les bénéfices de leur travail présent, on se dispenserait de semer, on renoncerait à bâtir, on négligerait d’éduquer. En consommant toute production sur pied, en croquant cette ombre de richesse qu’est le revenu, on n’offrirait plus rien, on manquerait de tout et toute demande serait vaine</a:t>
            </a:r>
            <a:r>
              <a:rPr lang="fr-FR" sz="3100" dirty="0" smtClean="0"/>
              <a:t>.</a:t>
            </a:r>
          </a:p>
          <a:p>
            <a:pPr marL="0" indent="0" algn="just">
              <a:buNone/>
            </a:pPr>
            <a:r>
              <a:rPr lang="fr-FR" sz="3100" dirty="0" smtClean="0"/>
              <a:t>En </a:t>
            </a:r>
            <a:r>
              <a:rPr lang="fr-FR" sz="3100" dirty="0"/>
              <a:t>somme, « le capital, c’est </a:t>
            </a:r>
            <a:r>
              <a:rPr lang="fr-FR" sz="3100" dirty="0" smtClean="0"/>
              <a:t>l’homme</a:t>
            </a:r>
            <a:r>
              <a:rPr lang="fr-FR" sz="3100" baseline="30000" dirty="0"/>
              <a:t>2</a:t>
            </a:r>
            <a:r>
              <a:rPr lang="fr-FR" sz="3100" dirty="0"/>
              <a:t> », comme le résumera avec bonheur Yves Guyot avant d’ajouter « augmenté de tous les agents naturels qu’il a soumis à son usage ». Il faut qu’une parabole nous le rappelle, le capital est ce talent qui n’est rien si l’homme n’est pas libre de le cultiver.</a:t>
            </a:r>
          </a:p>
          <a:p>
            <a:pPr marL="0" indent="0">
              <a:buNone/>
            </a:pPr>
            <a:r>
              <a:rPr lang="fr-FR" sz="1600" dirty="0" smtClean="0"/>
              <a:t>2. Y</a:t>
            </a:r>
            <a:r>
              <a:rPr lang="fr-FR" sz="1600" dirty="0"/>
              <a:t>. Guyot, « La Tyrannie socialiste » (1893) in </a:t>
            </a:r>
            <a:r>
              <a:rPr lang="fr-FR" sz="1600" i="1" dirty="0"/>
              <a:t>La Tyrannie collectiviste</a:t>
            </a:r>
            <a:r>
              <a:rPr lang="fr-FR" sz="1600" dirty="0"/>
              <a:t>, préfacée par P. </a:t>
            </a:r>
            <a:r>
              <a:rPr lang="fr-FR" sz="1600" dirty="0" err="1"/>
              <a:t>Nataf</a:t>
            </a:r>
            <a:r>
              <a:rPr lang="fr-FR" sz="1600" dirty="0"/>
              <a:t>, Les Belles Lettres, 2005, p. 48. On songe naturellement ici au mot fameux de Buffon « le style c’est l’homme ». Dans son </a:t>
            </a:r>
            <a:r>
              <a:rPr lang="fr-FR" sz="1600" i="1" dirty="0"/>
              <a:t>opus </a:t>
            </a:r>
            <a:r>
              <a:rPr lang="fr-FR" sz="1600" i="1" dirty="0" err="1"/>
              <a:t>majus</a:t>
            </a:r>
            <a:r>
              <a:rPr lang="fr-FR" sz="1600" dirty="0"/>
              <a:t>, </a:t>
            </a:r>
            <a:r>
              <a:rPr lang="fr-FR" sz="1600" i="1" dirty="0"/>
              <a:t>La Science économique </a:t>
            </a:r>
            <a:r>
              <a:rPr lang="fr-FR" sz="1600" dirty="0"/>
              <a:t>(1881),</a:t>
            </a:r>
            <a:r>
              <a:rPr lang="fr-FR" sz="1600" i="1" dirty="0"/>
              <a:t> </a:t>
            </a:r>
            <a:r>
              <a:rPr lang="fr-FR" sz="1600" dirty="0"/>
              <a:t>Yves Guyot s’était limité à une définition strictement économique du capital. La prise en compte de la dimension anthropologique du capital vient sans doute du fait qu’Yves Guyot, romancier à ses heures, est sans doute un des rares économistes à avoir mesuré la portée de l’analyse littéraire esquissée par Bastiat dans son article « Métaphores » des </a:t>
            </a:r>
            <a:r>
              <a:rPr lang="fr-FR" sz="1600" i="1" dirty="0"/>
              <a:t>Sophismes économiques</a:t>
            </a:r>
            <a:r>
              <a:rPr lang="fr-FR" sz="1600" dirty="0"/>
              <a:t>.</a:t>
            </a:r>
          </a:p>
          <a:p>
            <a:pPr marL="0" indent="0" algn="just">
              <a:buNone/>
            </a:pPr>
            <a:endParaRPr lang="fr-FR" sz="1600" dirty="0"/>
          </a:p>
          <a:p>
            <a:endParaRPr lang="fr-FR" sz="1600" dirty="0"/>
          </a:p>
        </p:txBody>
      </p:sp>
    </p:spTree>
    <p:extLst>
      <p:ext uri="{BB962C8B-B14F-4D97-AF65-F5344CB8AC3E}">
        <p14:creationId xmlns:p14="http://schemas.microsoft.com/office/powerpoint/2010/main" val="26708648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i="1" dirty="0" smtClean="0"/>
              <a:t>La Correspondance littéraire </a:t>
            </a:r>
            <a:br>
              <a:rPr lang="fr-FR" i="1" dirty="0" smtClean="0"/>
            </a:br>
            <a:r>
              <a:rPr lang="fr-FR" dirty="0" smtClean="0"/>
              <a:t>de Grimm et les physiocrates</a:t>
            </a:r>
            <a:endParaRPr lang="fr-FR" i="1" dirty="0"/>
          </a:p>
        </p:txBody>
      </p:sp>
      <p:sp>
        <p:nvSpPr>
          <p:cNvPr id="3" name="Espace réservé du contenu 2"/>
          <p:cNvSpPr>
            <a:spLocks noGrp="1"/>
          </p:cNvSpPr>
          <p:nvPr>
            <p:ph idx="1"/>
          </p:nvPr>
        </p:nvSpPr>
        <p:spPr/>
        <p:txBody>
          <a:bodyPr>
            <a:normAutofit lnSpcReduction="10000"/>
          </a:bodyPr>
          <a:lstStyle/>
          <a:p>
            <a:pPr marL="0" indent="0" algn="just">
              <a:buNone/>
            </a:pPr>
            <a:r>
              <a:rPr lang="fr-FR" sz="4000" dirty="0" smtClean="0">
                <a:solidFill>
                  <a:srgbClr val="FF0000"/>
                </a:solidFill>
              </a:rPr>
              <a:t>«</a:t>
            </a:r>
            <a:r>
              <a:rPr lang="fr-FR" dirty="0" smtClean="0"/>
              <a:t> </a:t>
            </a:r>
            <a:r>
              <a:rPr lang="fr-FR" sz="2800" dirty="0"/>
              <a:t>Le </a:t>
            </a:r>
            <a:r>
              <a:rPr lang="fr-FR" sz="2800" dirty="0" smtClean="0"/>
              <a:t>vieux Quesnay </a:t>
            </a:r>
            <a:r>
              <a:rPr lang="fr-FR" sz="2800" dirty="0"/>
              <a:t>a toutes les qualités d’un chef de secte. Il a fait de </a:t>
            </a:r>
            <a:r>
              <a:rPr lang="fr-FR" sz="2800" dirty="0" smtClean="0"/>
              <a:t>sa doctrine </a:t>
            </a:r>
            <a:r>
              <a:rPr lang="fr-FR" sz="2800" dirty="0"/>
              <a:t>un mélange de vérités communes et de </a:t>
            </a:r>
            <a:r>
              <a:rPr lang="fr-FR" sz="2800" dirty="0" smtClean="0"/>
              <a:t>visions obscures</a:t>
            </a:r>
            <a:r>
              <a:rPr lang="fr-FR" sz="2800" dirty="0"/>
              <a:t>. Le peu qu’il nous a manifesté lui-même de ses </a:t>
            </a:r>
            <a:r>
              <a:rPr lang="fr-FR" sz="2800" dirty="0" smtClean="0"/>
              <a:t>idées est </a:t>
            </a:r>
            <a:r>
              <a:rPr lang="fr-FR" sz="2800" dirty="0"/>
              <a:t>une apocalypse inintelligible ; la masse de sa doctrine </a:t>
            </a:r>
            <a:r>
              <a:rPr lang="fr-FR" sz="2800" dirty="0" smtClean="0"/>
              <a:t>qui s’appelle </a:t>
            </a:r>
            <a:r>
              <a:rPr lang="fr-FR" sz="2800" dirty="0"/>
              <a:t>dans le parti la science, tout court et par excellence, </a:t>
            </a:r>
            <a:r>
              <a:rPr lang="fr-FR" sz="2800" dirty="0" smtClean="0"/>
              <a:t>est répandue </a:t>
            </a:r>
            <a:r>
              <a:rPr lang="fr-FR" sz="2800" dirty="0"/>
              <a:t>par ses disciples qui ont toute la ferveur et </a:t>
            </a:r>
            <a:r>
              <a:rPr lang="fr-FR" sz="2800" dirty="0" smtClean="0"/>
              <a:t>l’imbécilité nécessaires </a:t>
            </a:r>
            <a:r>
              <a:rPr lang="fr-FR" sz="2800" dirty="0"/>
              <a:t>au métier d’apôtres</a:t>
            </a:r>
            <a:r>
              <a:rPr lang="fr-FR" sz="2800" dirty="0" smtClean="0"/>
              <a:t>. »</a:t>
            </a:r>
          </a:p>
          <a:p>
            <a:pPr marL="0" indent="0" algn="just">
              <a:buNone/>
            </a:pPr>
            <a:r>
              <a:rPr lang="fr-FR" sz="2800" dirty="0" smtClean="0"/>
              <a:t>Melchior Grimm, </a:t>
            </a:r>
            <a:r>
              <a:rPr lang="fr-FR" sz="2800" i="1" dirty="0" smtClean="0"/>
              <a:t>Correspondance littéraire, philosophique et critique</a:t>
            </a:r>
            <a:r>
              <a:rPr lang="fr-FR" sz="2800" dirty="0" smtClean="0"/>
              <a:t>,  15 février 1768.</a:t>
            </a:r>
            <a:endParaRPr lang="fr-FR" sz="2600" dirty="0"/>
          </a:p>
        </p:txBody>
      </p:sp>
    </p:spTree>
    <p:extLst>
      <p:ext uri="{BB962C8B-B14F-4D97-AF65-F5344CB8AC3E}">
        <p14:creationId xmlns:p14="http://schemas.microsoft.com/office/powerpoint/2010/main" val="56112820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000" dirty="0" smtClean="0"/>
              <a:t>Voltaire sur Quesnay</a:t>
            </a:r>
            <a:br>
              <a:rPr lang="fr-FR" sz="4000" dirty="0" smtClean="0"/>
            </a:br>
            <a:endParaRPr lang="fr-FR" sz="2400" dirty="0"/>
          </a:p>
        </p:txBody>
      </p:sp>
      <p:sp>
        <p:nvSpPr>
          <p:cNvPr id="3" name="Espace réservé du contenu 2"/>
          <p:cNvSpPr>
            <a:spLocks noGrp="1"/>
          </p:cNvSpPr>
          <p:nvPr>
            <p:ph idx="1"/>
          </p:nvPr>
        </p:nvSpPr>
        <p:spPr>
          <a:xfrm>
            <a:off x="457200" y="1683126"/>
            <a:ext cx="8229600" cy="4443037"/>
          </a:xfrm>
        </p:spPr>
        <p:txBody>
          <a:bodyPr>
            <a:normAutofit/>
          </a:bodyPr>
          <a:lstStyle/>
          <a:p>
            <a:pPr marL="0" indent="0" algn="just">
              <a:buNone/>
            </a:pPr>
            <a:r>
              <a:rPr lang="fr-FR" sz="6000" dirty="0" smtClean="0">
                <a:solidFill>
                  <a:srgbClr val="FF0000"/>
                </a:solidFill>
              </a:rPr>
              <a:t>«</a:t>
            </a:r>
            <a:r>
              <a:rPr lang="fr-FR" dirty="0" smtClean="0"/>
              <a:t>Je suis fort de votre avis que Mme Calas aille trouver M. Quesnay, mais je ne sais si elle se doit trouver sur le passage du roi, à moins qu’il n’y ait quelqu’un qui la fasse remarquer à Sa Majesté et qui lui en ait déjà parlé; sans quoi cette démarche sera tout à fait inutile. »</a:t>
            </a:r>
          </a:p>
          <a:p>
            <a:pPr marL="0" indent="0" algn="just">
              <a:buNone/>
            </a:pPr>
            <a:r>
              <a:rPr lang="fr-FR" i="1" dirty="0"/>
              <a:t>Lettre à Philippe </a:t>
            </a:r>
            <a:r>
              <a:rPr lang="fr-FR" i="1" dirty="0" err="1"/>
              <a:t>Debrus</a:t>
            </a:r>
            <a:r>
              <a:rPr lang="fr-FR" dirty="0"/>
              <a:t>, vers le 7 août 1762</a:t>
            </a:r>
          </a:p>
        </p:txBody>
      </p:sp>
    </p:spTree>
    <p:extLst>
      <p:ext uri="{BB962C8B-B14F-4D97-AF65-F5344CB8AC3E}">
        <p14:creationId xmlns:p14="http://schemas.microsoft.com/office/powerpoint/2010/main" val="296131633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000" dirty="0" smtClean="0"/>
              <a:t>Voltaire sur Quesnay</a:t>
            </a:r>
            <a:br>
              <a:rPr lang="fr-FR" sz="4000" dirty="0" smtClean="0"/>
            </a:br>
            <a:endParaRPr lang="fr-FR" sz="2400" dirty="0"/>
          </a:p>
        </p:txBody>
      </p:sp>
      <p:sp>
        <p:nvSpPr>
          <p:cNvPr id="3" name="Espace réservé du contenu 2"/>
          <p:cNvSpPr>
            <a:spLocks noGrp="1"/>
          </p:cNvSpPr>
          <p:nvPr>
            <p:ph idx="1"/>
          </p:nvPr>
        </p:nvSpPr>
        <p:spPr>
          <a:xfrm>
            <a:off x="457200" y="1417638"/>
            <a:ext cx="8229600" cy="4708525"/>
          </a:xfrm>
        </p:spPr>
        <p:txBody>
          <a:bodyPr>
            <a:normAutofit fontScale="77500" lnSpcReduction="20000"/>
          </a:bodyPr>
          <a:lstStyle/>
          <a:p>
            <a:pPr marL="0" indent="0" algn="just">
              <a:buNone/>
            </a:pPr>
            <a:r>
              <a:rPr lang="fr-FR" sz="6000" dirty="0" smtClean="0">
                <a:solidFill>
                  <a:srgbClr val="FF0000"/>
                </a:solidFill>
              </a:rPr>
              <a:t>«</a:t>
            </a:r>
            <a:r>
              <a:rPr lang="fr-FR" dirty="0" smtClean="0"/>
              <a:t>Je suppose que Madame Calas a fait rendre à Mme la marquise de Pompadour la lettre que M. le professeur Tronchin avait écrite à cette dame il y a plus d’un mois en faveur de Madame Calas. Je crois qu’il y en a une aussi pour M. Quesnay. Ces deux lettres sont importantes.</a:t>
            </a:r>
          </a:p>
          <a:p>
            <a:pPr marL="0" indent="0" algn="just">
              <a:buNone/>
            </a:pPr>
            <a:r>
              <a:rPr lang="fr-FR" dirty="0" smtClean="0"/>
              <a:t>Si Madame Calas ne les avait pas encore fait rendre il faudrait qu’elle ne différât plus. Elle n’aurait qu’à écrire à M. Quesnay à Versailles et mettre la lettre pour que Mme de Pompadour dans le paquet de M. Quesnay. </a:t>
            </a:r>
            <a:r>
              <a:rPr lang="fr-FR" dirty="0"/>
              <a:t>Ceux qui dirigent Madame Calas à Paris lui dicteraient une lettre courte et attendrissante pour M. Quesnay, cette démarche ferait un très bon effet »</a:t>
            </a:r>
          </a:p>
          <a:p>
            <a:pPr marL="0" indent="0" algn="just">
              <a:buNone/>
            </a:pPr>
            <a:endParaRPr lang="fr-FR" dirty="0" smtClean="0"/>
          </a:p>
          <a:p>
            <a:pPr marL="0" indent="0" algn="just">
              <a:buNone/>
            </a:pPr>
            <a:r>
              <a:rPr lang="fr-FR" i="1" dirty="0"/>
              <a:t>Lettre </a:t>
            </a:r>
            <a:r>
              <a:rPr lang="fr-FR" i="1" dirty="0" smtClean="0"/>
              <a:t>à Anne-Rose Calas</a:t>
            </a:r>
            <a:r>
              <a:rPr lang="fr-FR" dirty="0" smtClean="0"/>
              <a:t>, 16 </a:t>
            </a:r>
            <a:r>
              <a:rPr lang="fr-FR" dirty="0"/>
              <a:t>août 1762</a:t>
            </a:r>
          </a:p>
        </p:txBody>
      </p:sp>
    </p:spTree>
    <p:extLst>
      <p:ext uri="{BB962C8B-B14F-4D97-AF65-F5344CB8AC3E}">
        <p14:creationId xmlns:p14="http://schemas.microsoft.com/office/powerpoint/2010/main" val="290909189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6431</TotalTime>
  <Words>1391</Words>
  <Application>Microsoft Macintosh PowerPoint</Application>
  <PresentationFormat>Présentation à l'écran (4:3)</PresentationFormat>
  <Paragraphs>140</Paragraphs>
  <Slides>49</Slides>
  <Notes>1</Notes>
  <HiddenSlides>0</HiddenSlides>
  <MMClips>0</MMClips>
  <ScaleCrop>false</ScaleCrop>
  <HeadingPairs>
    <vt:vector size="4" baseType="variant">
      <vt:variant>
        <vt:lpstr>Thème</vt:lpstr>
      </vt:variant>
      <vt:variant>
        <vt:i4>1</vt:i4>
      </vt:variant>
      <vt:variant>
        <vt:lpstr>Titres des diapositives</vt:lpstr>
      </vt:variant>
      <vt:variant>
        <vt:i4>49</vt:i4>
      </vt:variant>
    </vt:vector>
  </HeadingPairs>
  <TitlesOfParts>
    <vt:vector size="50" baseType="lpstr">
      <vt:lpstr>Thème Office</vt:lpstr>
      <vt:lpstr>Le libéralisme  économique</vt:lpstr>
      <vt:lpstr>(1946-2015)</vt:lpstr>
      <vt:lpstr>Présentation PowerPoint</vt:lpstr>
      <vt:lpstr>Bernard Maris Incipit de Houellebecq économiste</vt:lpstr>
      <vt:lpstr>Michel Leter Incipit du premier livre du Capital</vt:lpstr>
      <vt:lpstr>Michel Leter Incipit du premier livre du Capital</vt:lpstr>
      <vt:lpstr>La Correspondance littéraire  de Grimm et les physiocrates</vt:lpstr>
      <vt:lpstr>Voltaire sur Quesnay </vt:lpstr>
      <vt:lpstr>Voltaire sur Quesnay </vt:lpstr>
      <vt:lpstr>Présentation PowerPoint</vt:lpstr>
      <vt:lpstr>Ronald Reagan (1911-2004)</vt:lpstr>
      <vt:lpstr>Reagan dans un entretien avec le magazine Reason  en 1975, alors qu’il était gouverneur de Californie</vt:lpstr>
      <vt:lpstr>Henry Hazlitt (1894-1993)</vt:lpstr>
      <vt:lpstr>Frédéric Bastiat  Ce qu’on voit et ce qu’on ne voit pas,  l’Economie politique en une leçon (1850)</vt:lpstr>
      <vt:lpstr>Frédéric Bastiat  Ce qu’on voit et ce qu’on ne voit pas,  l’économie politique en une leçon (1850)</vt:lpstr>
      <vt:lpstr>Frédéric Bastiat  Ce qu’on voit et ce qu’on ne voit pas,  l’économie politique en une leçon (1850)</vt:lpstr>
      <vt:lpstr>Frédéric Bastiat  Ce qu’on voit et ce qu’on ne voit pas,  l’économie politique en une leçon (1850)</vt:lpstr>
      <vt:lpstr>Frédéric Bastiat  Ce qu’on voit et ce qu’on ne voit pas,  l’économie politique en une leçon (1850)</vt:lpstr>
      <vt:lpstr>Frédéric Bastiat  Ce qu’on voit et ce qu’on ne voit pas,  l’économie politique en une leçon (1850)</vt:lpstr>
      <vt:lpstr>Frédéric Bastiat  Ce qu’on voit et ce qu’on ne voit pas,  l’économie politique en une leçon (1850)</vt:lpstr>
      <vt:lpstr>Frédéric Bastiat  Ce qu’on voit et ce qu’on ne voit pas,  l’économie politique en une leçon (1850)</vt:lpstr>
      <vt:lpstr>Henry Hazlitt Economics in One Lesson (1946) (traduction d’Hervé de Quengo)</vt:lpstr>
      <vt:lpstr>Henry Hazlitt Economics in One Lesson (1946)</vt:lpstr>
      <vt:lpstr>Henry Hazlitt Economics in One Lesson</vt:lpstr>
      <vt:lpstr>Henry Hazlitt Economics in One Lesson</vt:lpstr>
      <vt:lpstr>Henry Hazlitt Economics in One Lesson</vt:lpstr>
      <vt:lpstr>Henry Hazlitt Economics in One Lesson</vt:lpstr>
      <vt:lpstr>Henry Hazlitt Economics in One Lesson</vt:lpstr>
      <vt:lpstr>Henry Hazlitt Economics in One Lesson</vt:lpstr>
      <vt:lpstr>Henry Hazlitt Economics in One Lesson</vt:lpstr>
      <vt:lpstr>Henry Hazlitt Economics in One lesson</vt:lpstr>
      <vt:lpstr>Henry Hazlitt Economics in One lesson</vt:lpstr>
      <vt:lpstr>Jean-Baptiste Say (1767-1832)</vt:lpstr>
      <vt:lpstr>Présentation PowerPoint</vt:lpstr>
      <vt:lpstr>Henry Hazlitt The Failure of New Economics Chapitre III Keynes vs. Say’s law</vt:lpstr>
      <vt:lpstr>Murray Rothbard (1926-1995)</vt:lpstr>
      <vt:lpstr>Rothbard  History of Economic Thought</vt:lpstr>
      <vt:lpstr>Murray Rothbard, History of Economic Thought Tome 1 – chapitre 12 The founding father of moderne économics: Richard Cantillon, p.345.</vt:lpstr>
      <vt:lpstr>Murray Rothbard, History of Economic Thought Tome 1 – chapitre 12 The founding father of moderne économics: Richard Cantillon, p.345.</vt:lpstr>
      <vt:lpstr>Université de Santiago du Chili </vt:lpstr>
      <vt:lpstr>Jean-Gustave Courcelle-Seneuil (1813-1892)</vt:lpstr>
      <vt:lpstr>Les effets de la libération des banques au Chili par Courcelle-Seneuil en 1860</vt:lpstr>
      <vt:lpstr>Courcelle-Seneuil et le capital immatériel (annonce la théorie des choix publics)</vt:lpstr>
      <vt:lpstr>Jean-Gustave Courcelle-Seneuil « Réorganisation de l'instruction publique », Journal des économistes, novembre 1864, p. 170,  repris dans La Société moderne, p. 456-457, cité par Michel Leter in  Lettre à Luc Ferry sur la liberté des universités, Les Belles Lettres, 2004. </vt:lpstr>
      <vt:lpstr> </vt:lpstr>
      <vt:lpstr>Antoine Destutt de Tracy  (1754-1836)</vt:lpstr>
      <vt:lpstr>Thomas Jefferson (1743-1826)</vt:lpstr>
      <vt:lpstr>Présentation PowerPoint</vt:lpstr>
      <vt:lpstr>Pierre-Samuel Dupont de Nemours (1739-1817)</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Michel Leter</dc:creator>
  <cp:lastModifiedBy>Michel Leter</cp:lastModifiedBy>
  <cp:revision>135</cp:revision>
  <dcterms:created xsi:type="dcterms:W3CDTF">2014-12-12T23:49:55Z</dcterms:created>
  <dcterms:modified xsi:type="dcterms:W3CDTF">2015-02-01T23:05:28Z</dcterms:modified>
</cp:coreProperties>
</file>